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5" r:id="rId38"/>
    <p:sldId id="292" r:id="rId39"/>
    <p:sldId id="293" r:id="rId40"/>
    <p:sldId id="294"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Cambria Math" panose="02040503050406030204" pitchFamily="18" charset="0"/>
      <p:regular r:id="rId47"/>
    </p:embeddedFont>
    <p:embeddedFont>
      <p:font typeface="Lato" panose="020B0604020202020204" charset="0"/>
      <p:regular r:id="rId48"/>
      <p:bold r:id="rId49"/>
      <p:italic r:id="rId50"/>
      <p:boldItalic r:id="rId51"/>
    </p:embeddedFont>
    <p:embeddedFont>
      <p:font typeface="Lobster"/>
      <p:regular r:id="rId52"/>
    </p:embeddedFont>
    <p:embeddedFont>
      <p:font typeface="Raleway" panose="020B0604020202020204" charset="0"/>
      <p:regular r:id="rId53"/>
      <p:bold r:id="rId54"/>
      <p:italic r:id="rId55"/>
      <p:boldItalic r:id="rId56"/>
    </p:embeddedFont>
    <p:embeddedFont>
      <p:font typeface="Roboto" panose="020B060402020202020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4F156-D4B2-4761-8CFF-9DEDD3E5ED6A}">
  <a:tblStyle styleId="{B304F156-D4B2-4761-8CFF-9DEDD3E5ED6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04" autoAdjust="0"/>
    <p:restoredTop sz="94660"/>
  </p:normalViewPr>
  <p:slideViewPr>
    <p:cSldViewPr snapToGrid="0">
      <p:cViewPr varScale="1">
        <p:scale>
          <a:sx n="107" d="100"/>
          <a:sy n="107" d="100"/>
        </p:scale>
        <p:origin x="763"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hcup-us.ahrq.gov/reports/statbriefs/sb146.pdf"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care.diabetesjournals.org/content/41/5/e72?ijkey=89f233e9938d288d3ca29f917f4e052a7e69fca6&amp;keytype2=tf_ipsecsha" TargetMode="External"/><Relationship Id="rId4" Type="http://schemas.openxmlformats.org/officeDocument/2006/relationships/hyperlink" Target="https://www.diabetes.org/resources/statistics/cost-diabetes"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9e470d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6c3920e1b6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6c3920e1b6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5ea10e80f_6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5ea10e80f_6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Font typeface="Lato"/>
              <a:buChar char="-"/>
            </a:pPr>
            <a:endParaRPr sz="1300">
              <a:latin typeface="Lato"/>
              <a:ea typeface="Lato"/>
              <a:cs typeface="Lato"/>
              <a:sym typeface="Lato"/>
            </a:endParaRPr>
          </a:p>
          <a:p>
            <a:pPr marL="457200" lvl="0" indent="0" algn="l" rtl="0">
              <a:spcBef>
                <a:spcPts val="0"/>
              </a:spcBef>
              <a:spcAft>
                <a:spcPts val="0"/>
              </a:spcAft>
              <a:buNone/>
            </a:pPr>
            <a:endParaRPr sz="1300">
              <a:latin typeface="Lato"/>
              <a:ea typeface="Lato"/>
              <a:cs typeface="Lato"/>
              <a:sym typeface="Lato"/>
            </a:endParaRPr>
          </a:p>
          <a:p>
            <a:pPr marL="457200" lvl="0" indent="-311150" algn="l" rtl="0">
              <a:spcBef>
                <a:spcPts val="0"/>
              </a:spcBef>
              <a:spcAft>
                <a:spcPts val="0"/>
              </a:spcAft>
              <a:buSzPts val="1300"/>
              <a:buFont typeface="Lato"/>
              <a:buChar char="-"/>
            </a:pPr>
            <a:r>
              <a:rPr lang="en" sz="1300">
                <a:latin typeface="Lato"/>
                <a:ea typeface="Lato"/>
                <a:cs typeface="Lato"/>
                <a:sym typeface="Lato"/>
              </a:rPr>
              <a:t>Heat map of numerical features</a:t>
            </a:r>
            <a:endParaRPr sz="1300">
              <a:latin typeface="Lato"/>
              <a:ea typeface="Lato"/>
              <a:cs typeface="Lato"/>
              <a:sym typeface="Lato"/>
            </a:endParaRPr>
          </a:p>
          <a:p>
            <a:pPr marL="914400" lvl="1" indent="-311150" algn="l" rtl="0">
              <a:spcBef>
                <a:spcPts val="0"/>
              </a:spcBef>
              <a:spcAft>
                <a:spcPts val="0"/>
              </a:spcAft>
              <a:buSzPts val="1300"/>
              <a:buFont typeface="Lato"/>
              <a:buChar char="-"/>
            </a:pPr>
            <a:r>
              <a:rPr lang="en" sz="1300">
                <a:latin typeface="Lato"/>
                <a:ea typeface="Lato"/>
                <a:cs typeface="Lato"/>
                <a:sym typeface="Lato"/>
              </a:rPr>
              <a:t>time _in_hospital, num_lab_procedure, num_procedure, and num_medications show strongest correlation</a:t>
            </a:r>
            <a:endParaRPr sz="1300">
              <a:latin typeface="Lato"/>
              <a:ea typeface="Lato"/>
              <a:cs typeface="Lato"/>
              <a:sym typeface="Lato"/>
            </a:endParaRPr>
          </a:p>
          <a:p>
            <a:pPr marL="0" lvl="0" indent="0" algn="l" rtl="0">
              <a:spcBef>
                <a:spcPts val="0"/>
              </a:spcBef>
              <a:spcAft>
                <a:spcPts val="0"/>
              </a:spcAft>
              <a:buNone/>
            </a:pPr>
            <a:endParaRPr sz="1300">
              <a:latin typeface="Lato"/>
              <a:ea typeface="Lato"/>
              <a:cs typeface="Lato"/>
              <a:sym typeface="Lato"/>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6c4b28147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6c4b28147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5d769842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5d769842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Clean</a:t>
            </a:r>
            <a:endParaRPr/>
          </a:p>
          <a:p>
            <a:pPr marL="0" lvl="0" indent="0" algn="l" rtl="0">
              <a:lnSpc>
                <a:spcPct val="115000"/>
              </a:lnSpc>
              <a:spcBef>
                <a:spcPts val="1600"/>
              </a:spcBef>
              <a:spcAft>
                <a:spcPts val="0"/>
              </a:spcAft>
              <a:buNone/>
            </a:pPr>
            <a:r>
              <a:rPr lang="en"/>
              <a:t>Feature by feature </a:t>
            </a:r>
            <a:endParaRPr/>
          </a:p>
          <a:p>
            <a:pPr marL="0" lvl="0" indent="0" algn="l" rtl="0">
              <a:lnSpc>
                <a:spcPct val="115000"/>
              </a:lnSpc>
              <a:spcBef>
                <a:spcPts val="1600"/>
              </a:spcBef>
              <a:spcAft>
                <a:spcPts val="160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75d7698420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75d7698420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600">
              <a:solidFill>
                <a:schemeClr val="accent1"/>
              </a:solidFill>
              <a:latin typeface="Lato"/>
              <a:ea typeface="Lato"/>
              <a:cs typeface="Lato"/>
              <a:sym typeface="Lato"/>
            </a:endParaRPr>
          </a:p>
          <a:p>
            <a:pPr marL="0" lvl="0" indent="0" algn="l" rtl="0">
              <a:spcBef>
                <a:spcPts val="160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5d7698420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75d7698420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5d7698420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5d7698420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df.shape -&gt; (99320, 45)</a:t>
            </a:r>
            <a:endParaRPr sz="1600">
              <a:solidFill>
                <a:schemeClr val="accent1"/>
              </a:solidFill>
              <a:latin typeface="Lato"/>
              <a:ea typeface="Lato"/>
              <a:cs typeface="Lato"/>
              <a:sym typeface="Lato"/>
            </a:endParaRPr>
          </a:p>
          <a:p>
            <a:pPr marL="457200" lvl="0" indent="-330200" algn="l" rtl="0">
              <a:lnSpc>
                <a:spcPct val="115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df_dummified.shape -&gt; (99320, 94)</a:t>
            </a:r>
            <a:endParaRPr sz="1600">
              <a:solidFill>
                <a:schemeClr val="accent1"/>
              </a:solidFill>
              <a:latin typeface="Lato"/>
              <a:ea typeface="Lato"/>
              <a:cs typeface="Lato"/>
              <a:sym typeface="Lato"/>
            </a:endParaRPr>
          </a:p>
          <a:p>
            <a:pPr marL="0" lvl="0" indent="0" algn="l" rtl="0">
              <a:spcBef>
                <a:spcPts val="160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75d7698420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75d769842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c4b28147c_1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6c4b28147c_1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chemeClr val="accent1"/>
                </a:solidFill>
                <a:latin typeface="Lato"/>
                <a:ea typeface="Lato"/>
                <a:cs typeface="Lato"/>
                <a:sym typeface="Lato"/>
              </a:rPr>
              <a:t>Binary Logistic Regression</a:t>
            </a:r>
            <a:r>
              <a:rPr lang="en" sz="1600">
                <a:solidFill>
                  <a:schemeClr val="accent1"/>
                </a:solidFill>
                <a:latin typeface="Lato"/>
                <a:ea typeface="Lato"/>
                <a:cs typeface="Lato"/>
                <a:sym typeface="Lato"/>
              </a:rPr>
              <a:t> </a:t>
            </a:r>
            <a:endParaRPr sz="1600">
              <a:solidFill>
                <a:schemeClr val="accent1"/>
              </a:solidFill>
              <a:latin typeface="Lato"/>
              <a:ea typeface="Lato"/>
              <a:cs typeface="Lato"/>
              <a:sym typeface="Lato"/>
            </a:endParaRPr>
          </a:p>
          <a:p>
            <a:pPr marL="0" lvl="0" indent="0" algn="l" rtl="0">
              <a:lnSpc>
                <a:spcPct val="115000"/>
              </a:lnSpc>
              <a:spcBef>
                <a:spcPts val="1600"/>
              </a:spcBef>
              <a:spcAft>
                <a:spcPts val="0"/>
              </a:spcAft>
              <a:buNone/>
            </a:pPr>
            <a:r>
              <a:rPr lang="en" sz="1000">
                <a:solidFill>
                  <a:schemeClr val="accent1"/>
                </a:solidFill>
                <a:latin typeface="Lato"/>
                <a:ea typeface="Lato"/>
                <a:cs typeface="Lato"/>
                <a:sym typeface="Lato"/>
              </a:rPr>
              <a:t>Since the task at hand was to differentiate between the class of interest/success (readmission under 30 days) vs. all others (collectively as readmission at 30 or more days), logistic regression was selected as a baseline model .  Cost-efficient implementation meant minimal training times; we  able to quickly  get results for  score benchmarking as well as  gauging the quality of a given dataset.</a:t>
            </a:r>
            <a:endParaRPr sz="1000">
              <a:solidFill>
                <a:schemeClr val="accent1"/>
              </a:solidFill>
              <a:latin typeface="Lato"/>
              <a:ea typeface="Lato"/>
              <a:cs typeface="Lato"/>
              <a:sym typeface="Lato"/>
            </a:endParaRPr>
          </a:p>
          <a:p>
            <a:pPr marL="0" lvl="0" indent="0" algn="l" rtl="0">
              <a:lnSpc>
                <a:spcPct val="115000"/>
              </a:lnSpc>
              <a:spcBef>
                <a:spcPts val="1600"/>
              </a:spcBef>
              <a:spcAft>
                <a:spcPts val="0"/>
              </a:spcAft>
              <a:buNone/>
            </a:pPr>
            <a:r>
              <a:rPr lang="en" sz="1000">
                <a:solidFill>
                  <a:schemeClr val="accent1"/>
                </a:solidFill>
                <a:latin typeface="Lato"/>
                <a:ea typeface="Lato"/>
                <a:cs typeface="Lato"/>
                <a:sym typeface="Lato"/>
              </a:rPr>
              <a:t>Tree Model</a:t>
            </a:r>
            <a:endParaRPr sz="1000">
              <a:solidFill>
                <a:schemeClr val="accent1"/>
              </a:solidFill>
              <a:latin typeface="Lato"/>
              <a:ea typeface="Lato"/>
              <a:cs typeface="Lato"/>
              <a:sym typeface="Lato"/>
            </a:endParaRPr>
          </a:p>
          <a:p>
            <a:pPr marL="0" lvl="0" indent="0" algn="l" rtl="0">
              <a:lnSpc>
                <a:spcPct val="115000"/>
              </a:lnSpc>
              <a:spcBef>
                <a:spcPts val="1600"/>
              </a:spcBef>
              <a:spcAft>
                <a:spcPts val="0"/>
              </a:spcAft>
              <a:buNone/>
            </a:pPr>
            <a:r>
              <a:rPr lang="en" sz="1600" b="1">
                <a:solidFill>
                  <a:schemeClr val="accent1"/>
                </a:solidFill>
                <a:latin typeface="Lato"/>
                <a:ea typeface="Lato"/>
                <a:cs typeface="Lato"/>
                <a:sym typeface="Lato"/>
              </a:rPr>
              <a:t>Decision Trees and Random Forest</a:t>
            </a:r>
            <a:endParaRPr sz="1600" b="1">
              <a:solidFill>
                <a:schemeClr val="accent1"/>
              </a:solidFill>
              <a:latin typeface="Lato"/>
              <a:ea typeface="Lato"/>
              <a:cs typeface="Lato"/>
              <a:sym typeface="Lato"/>
            </a:endParaRPr>
          </a:p>
          <a:p>
            <a:pPr marL="0" lvl="0" indent="0" algn="l" rtl="0">
              <a:lnSpc>
                <a:spcPct val="115000"/>
              </a:lnSpc>
              <a:spcBef>
                <a:spcPts val="1600"/>
              </a:spcBef>
              <a:spcAft>
                <a:spcPts val="0"/>
              </a:spcAft>
              <a:buNone/>
            </a:pPr>
            <a:r>
              <a:rPr lang="en" sz="1000">
                <a:solidFill>
                  <a:schemeClr val="accent1"/>
                </a:solidFill>
                <a:latin typeface="Lato"/>
                <a:ea typeface="Lato"/>
                <a:cs typeface="Lato"/>
                <a:sym typeface="Lato"/>
              </a:rPr>
              <a:t>As no member of our team has extensive domain knowledge on the subject, tree models were selected because of their ease of deployment. The majority of the features were categorical in nature, which made tree models  a natural choice in trying to predict readmission. Findings from tree models are also easier to interpret than higher complexity models, which facilitates conversations with the business.</a:t>
            </a:r>
            <a:endParaRPr sz="1000">
              <a:solidFill>
                <a:schemeClr val="accent1"/>
              </a:solidFill>
              <a:latin typeface="Lato"/>
              <a:ea typeface="Lato"/>
              <a:cs typeface="Lato"/>
              <a:sym typeface="Lato"/>
            </a:endParaRPr>
          </a:p>
          <a:p>
            <a:pPr marL="0" lvl="0" indent="0" algn="l" rtl="0">
              <a:lnSpc>
                <a:spcPct val="115000"/>
              </a:lnSpc>
              <a:spcBef>
                <a:spcPts val="1600"/>
              </a:spcBef>
              <a:spcAft>
                <a:spcPts val="0"/>
              </a:spcAft>
              <a:buNone/>
            </a:pPr>
            <a:endParaRPr sz="1000">
              <a:solidFill>
                <a:schemeClr val="accent1"/>
              </a:solidFill>
              <a:latin typeface="Lato"/>
              <a:ea typeface="Lato"/>
              <a:cs typeface="Lato"/>
              <a:sym typeface="Lato"/>
            </a:endParaRPr>
          </a:p>
          <a:p>
            <a:pPr marL="0" lvl="0" indent="0" algn="l" rtl="0">
              <a:lnSpc>
                <a:spcPct val="115000"/>
              </a:lnSpc>
              <a:spcBef>
                <a:spcPts val="1600"/>
              </a:spcBef>
              <a:spcAft>
                <a:spcPts val="0"/>
              </a:spcAft>
              <a:buNone/>
            </a:pPr>
            <a:endParaRPr sz="1000">
              <a:solidFill>
                <a:schemeClr val="accent1"/>
              </a:solidFill>
              <a:latin typeface="Lato"/>
              <a:ea typeface="Lato"/>
              <a:cs typeface="Lato"/>
              <a:sym typeface="Lato"/>
            </a:endParaRPr>
          </a:p>
          <a:p>
            <a:pPr marL="0" lvl="0" indent="0" algn="l" rtl="0">
              <a:lnSpc>
                <a:spcPct val="115000"/>
              </a:lnSpc>
              <a:spcBef>
                <a:spcPts val="1600"/>
              </a:spcBef>
              <a:spcAft>
                <a:spcPts val="0"/>
              </a:spcAft>
              <a:buNone/>
            </a:pPr>
            <a:r>
              <a:rPr lang="en" sz="1300">
                <a:solidFill>
                  <a:schemeClr val="lt1"/>
                </a:solidFill>
                <a:latin typeface="Lato"/>
                <a:ea typeface="Lato"/>
                <a:cs typeface="Lato"/>
                <a:sym typeface="Lato"/>
              </a:rPr>
              <a:t>TreTree Modelse Models</a:t>
            </a:r>
            <a:endParaRPr sz="1000">
              <a:solidFill>
                <a:schemeClr val="accent1"/>
              </a:solidFill>
              <a:latin typeface="Lato"/>
              <a:ea typeface="Lato"/>
              <a:cs typeface="Lato"/>
              <a:sym typeface="Lato"/>
            </a:endParaRPr>
          </a:p>
          <a:p>
            <a:pPr marL="0" lvl="0" indent="0" algn="l" rtl="0">
              <a:lnSpc>
                <a:spcPct val="115000"/>
              </a:lnSpc>
              <a:spcBef>
                <a:spcPts val="0"/>
              </a:spcBef>
              <a:spcAft>
                <a:spcPts val="0"/>
              </a:spcAft>
              <a:buNone/>
            </a:pPr>
            <a:r>
              <a:rPr lang="en" sz="1300">
                <a:solidFill>
                  <a:schemeClr val="lt1"/>
                </a:solidFill>
                <a:latin typeface="Lato"/>
                <a:ea typeface="Lato"/>
                <a:cs typeface="Lato"/>
                <a:sym typeface="Lato"/>
              </a:rPr>
              <a:t>Tree Models</a:t>
            </a:r>
            <a:endParaRPr sz="1000">
              <a:solidFill>
                <a:schemeClr val="accent1"/>
              </a:solidFill>
              <a:latin typeface="Lato"/>
              <a:ea typeface="Lato"/>
              <a:cs typeface="Lato"/>
              <a:sym typeface="Lato"/>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75d7698420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75d7698420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75d72532a7_0_20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75d72532a7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75d7698420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75d7698420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chemeClr val="accent1"/>
                </a:solidFill>
                <a:latin typeface="Lato"/>
                <a:ea typeface="Lato"/>
                <a:cs typeface="Lato"/>
                <a:sym typeface="Lato"/>
              </a:rPr>
              <a:t>Binary Logistic Regression</a:t>
            </a:r>
            <a:r>
              <a:rPr lang="en" sz="1600">
                <a:solidFill>
                  <a:schemeClr val="accent1"/>
                </a:solidFill>
                <a:latin typeface="Lato"/>
                <a:ea typeface="Lato"/>
                <a:cs typeface="Lato"/>
                <a:sym typeface="Lato"/>
              </a:rPr>
              <a:t> </a:t>
            </a:r>
            <a:endParaRPr sz="1600">
              <a:solidFill>
                <a:schemeClr val="accent1"/>
              </a:solidFill>
              <a:latin typeface="Lato"/>
              <a:ea typeface="Lato"/>
              <a:cs typeface="Lato"/>
              <a:sym typeface="Lato"/>
            </a:endParaRPr>
          </a:p>
          <a:p>
            <a:pPr marL="0" lvl="0" indent="0" algn="l" rtl="0">
              <a:lnSpc>
                <a:spcPct val="115000"/>
              </a:lnSpc>
              <a:spcBef>
                <a:spcPts val="1600"/>
              </a:spcBef>
              <a:spcAft>
                <a:spcPts val="0"/>
              </a:spcAft>
              <a:buNone/>
            </a:pPr>
            <a:r>
              <a:rPr lang="en" sz="1000">
                <a:solidFill>
                  <a:schemeClr val="accent1"/>
                </a:solidFill>
                <a:latin typeface="Lato"/>
                <a:ea typeface="Lato"/>
                <a:cs typeface="Lato"/>
                <a:sym typeface="Lato"/>
              </a:rPr>
              <a:t>Since the task at hand was to differentiate between the class of interest/success (readmission under 30 days) vs. all others (collectively as readmission at 30 or more days), logistic regression was selected as a baseline model .  Cost-efficient implementation meant minimal training times; we  able to quickly  get results for  score benchmarking as well as  gauging the quality of a given dataset.</a:t>
            </a:r>
            <a:endParaRPr sz="1000">
              <a:solidFill>
                <a:schemeClr val="accent1"/>
              </a:solidFill>
              <a:latin typeface="Lato"/>
              <a:ea typeface="Lato"/>
              <a:cs typeface="Lato"/>
              <a:sym typeface="Lato"/>
            </a:endParaRPr>
          </a:p>
          <a:p>
            <a:pPr marL="0" lvl="0" indent="0" algn="l" rtl="0">
              <a:lnSpc>
                <a:spcPct val="115000"/>
              </a:lnSpc>
              <a:spcBef>
                <a:spcPts val="1600"/>
              </a:spcBef>
              <a:spcAft>
                <a:spcPts val="0"/>
              </a:spcAft>
              <a:buNone/>
            </a:pPr>
            <a:r>
              <a:rPr lang="en" sz="1000">
                <a:solidFill>
                  <a:schemeClr val="accent1"/>
                </a:solidFill>
                <a:latin typeface="Lato"/>
                <a:ea typeface="Lato"/>
                <a:cs typeface="Lato"/>
                <a:sym typeface="Lato"/>
              </a:rPr>
              <a:t>Tree Model</a:t>
            </a:r>
            <a:endParaRPr sz="1000">
              <a:solidFill>
                <a:schemeClr val="accent1"/>
              </a:solidFill>
              <a:latin typeface="Lato"/>
              <a:ea typeface="Lato"/>
              <a:cs typeface="Lato"/>
              <a:sym typeface="Lato"/>
            </a:endParaRPr>
          </a:p>
          <a:p>
            <a:pPr marL="0" lvl="0" indent="0" algn="l" rtl="0">
              <a:lnSpc>
                <a:spcPct val="115000"/>
              </a:lnSpc>
              <a:spcBef>
                <a:spcPts val="1600"/>
              </a:spcBef>
              <a:spcAft>
                <a:spcPts val="0"/>
              </a:spcAft>
              <a:buNone/>
            </a:pPr>
            <a:r>
              <a:rPr lang="en" sz="1600" b="1">
                <a:solidFill>
                  <a:schemeClr val="accent1"/>
                </a:solidFill>
                <a:latin typeface="Lato"/>
                <a:ea typeface="Lato"/>
                <a:cs typeface="Lato"/>
                <a:sym typeface="Lato"/>
              </a:rPr>
              <a:t>Decision Trees and Random Forest</a:t>
            </a:r>
            <a:endParaRPr sz="1600" b="1">
              <a:solidFill>
                <a:schemeClr val="accent1"/>
              </a:solidFill>
              <a:latin typeface="Lato"/>
              <a:ea typeface="Lato"/>
              <a:cs typeface="Lato"/>
              <a:sym typeface="Lato"/>
            </a:endParaRPr>
          </a:p>
          <a:p>
            <a:pPr marL="0" lvl="0" indent="0" algn="l" rtl="0">
              <a:lnSpc>
                <a:spcPct val="115000"/>
              </a:lnSpc>
              <a:spcBef>
                <a:spcPts val="1600"/>
              </a:spcBef>
              <a:spcAft>
                <a:spcPts val="0"/>
              </a:spcAft>
              <a:buNone/>
            </a:pPr>
            <a:r>
              <a:rPr lang="en" sz="1000">
                <a:solidFill>
                  <a:schemeClr val="accent1"/>
                </a:solidFill>
                <a:latin typeface="Lato"/>
                <a:ea typeface="Lato"/>
                <a:cs typeface="Lato"/>
                <a:sym typeface="Lato"/>
              </a:rPr>
              <a:t>As no member of our team has extensive domain knowledge on the subject, tree models were selected because of their ease of deployment. The majority of the features were categorical in nature, which made tree models  a natural choice in trying to predict readmission. Findings from tree models are also easier to interpret than higher complexity models, which facilitates conversations with the business.</a:t>
            </a:r>
            <a:endParaRPr sz="1000">
              <a:solidFill>
                <a:schemeClr val="accent1"/>
              </a:solidFill>
              <a:latin typeface="Lato"/>
              <a:ea typeface="Lato"/>
              <a:cs typeface="Lato"/>
              <a:sym typeface="Lato"/>
            </a:endParaRPr>
          </a:p>
          <a:p>
            <a:pPr marL="0" lvl="0" indent="0" algn="l" rtl="0">
              <a:lnSpc>
                <a:spcPct val="115000"/>
              </a:lnSpc>
              <a:spcBef>
                <a:spcPts val="1600"/>
              </a:spcBef>
              <a:spcAft>
                <a:spcPts val="0"/>
              </a:spcAft>
              <a:buNone/>
            </a:pPr>
            <a:endParaRPr sz="1000">
              <a:solidFill>
                <a:schemeClr val="accent1"/>
              </a:solidFill>
              <a:latin typeface="Lato"/>
              <a:ea typeface="Lato"/>
              <a:cs typeface="Lato"/>
              <a:sym typeface="Lato"/>
            </a:endParaRPr>
          </a:p>
          <a:p>
            <a:pPr marL="0" lvl="0" indent="0" algn="l" rtl="0">
              <a:lnSpc>
                <a:spcPct val="115000"/>
              </a:lnSpc>
              <a:spcBef>
                <a:spcPts val="1600"/>
              </a:spcBef>
              <a:spcAft>
                <a:spcPts val="0"/>
              </a:spcAft>
              <a:buNone/>
            </a:pPr>
            <a:endParaRPr sz="1000">
              <a:solidFill>
                <a:schemeClr val="accent1"/>
              </a:solidFill>
              <a:latin typeface="Lato"/>
              <a:ea typeface="Lato"/>
              <a:cs typeface="Lato"/>
              <a:sym typeface="Lato"/>
            </a:endParaRPr>
          </a:p>
          <a:p>
            <a:pPr marL="0" lvl="0" indent="0" algn="l" rtl="0">
              <a:lnSpc>
                <a:spcPct val="115000"/>
              </a:lnSpc>
              <a:spcBef>
                <a:spcPts val="1600"/>
              </a:spcBef>
              <a:spcAft>
                <a:spcPts val="0"/>
              </a:spcAft>
              <a:buNone/>
            </a:pPr>
            <a:r>
              <a:rPr lang="en" sz="1300">
                <a:solidFill>
                  <a:schemeClr val="lt1"/>
                </a:solidFill>
                <a:latin typeface="Lato"/>
                <a:ea typeface="Lato"/>
                <a:cs typeface="Lato"/>
                <a:sym typeface="Lato"/>
              </a:rPr>
              <a:t>TreTree Modelse Models</a:t>
            </a:r>
            <a:endParaRPr sz="1000">
              <a:solidFill>
                <a:schemeClr val="accent1"/>
              </a:solidFill>
              <a:latin typeface="Lato"/>
              <a:ea typeface="Lato"/>
              <a:cs typeface="Lato"/>
              <a:sym typeface="Lato"/>
            </a:endParaRPr>
          </a:p>
          <a:p>
            <a:pPr marL="0" lvl="0" indent="0" algn="l" rtl="0">
              <a:lnSpc>
                <a:spcPct val="115000"/>
              </a:lnSpc>
              <a:spcBef>
                <a:spcPts val="0"/>
              </a:spcBef>
              <a:spcAft>
                <a:spcPts val="0"/>
              </a:spcAft>
              <a:buNone/>
            </a:pPr>
            <a:r>
              <a:rPr lang="en" sz="1300">
                <a:solidFill>
                  <a:schemeClr val="lt1"/>
                </a:solidFill>
                <a:latin typeface="Lato"/>
                <a:ea typeface="Lato"/>
                <a:cs typeface="Lato"/>
                <a:sym typeface="Lato"/>
              </a:rPr>
              <a:t>Tree Models</a:t>
            </a:r>
            <a:endParaRPr sz="1000">
              <a:solidFill>
                <a:schemeClr val="accent1"/>
              </a:solidFill>
              <a:latin typeface="Lato"/>
              <a:ea typeface="Lato"/>
              <a:cs typeface="Lato"/>
              <a:sym typeface="Lato"/>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75ea10e80f_6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75ea10e80f_6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75d7698420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75d7698420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c3920e1b6_2_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c3920e1b6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6c3920e1b6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6c3920e1b6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u="sng">
                <a:solidFill>
                  <a:schemeClr val="hlink"/>
                </a:solidFill>
                <a:hlinkClick r:id="rId3"/>
              </a:rPr>
              <a:t>https://www.hcup-us.ahrq.gov/reports/statbriefs/sb146.pdf</a:t>
            </a:r>
            <a:endParaRPr u="sng">
              <a:solidFill>
                <a:schemeClr val="hlink"/>
              </a:solidFill>
            </a:endParaRPr>
          </a:p>
          <a:p>
            <a:pPr marL="457200" lvl="0" indent="-298450" algn="l" rtl="0">
              <a:lnSpc>
                <a:spcPct val="115000"/>
              </a:lnSpc>
              <a:spcBef>
                <a:spcPts val="0"/>
              </a:spcBef>
              <a:spcAft>
                <a:spcPts val="0"/>
              </a:spcAft>
              <a:buSzPts val="1100"/>
              <a:buChar char="●"/>
            </a:pPr>
            <a:r>
              <a:rPr lang="en"/>
              <a:t>Inpatient hospital service account for 7% of health care utilization but constitute the largest share of total health care spending, 29% in 2009.</a:t>
            </a:r>
            <a:endParaRPr/>
          </a:p>
          <a:p>
            <a:pPr marL="457200" lvl="0" indent="-298450" algn="l" rtl="0">
              <a:lnSpc>
                <a:spcPct val="115000"/>
              </a:lnSpc>
              <a:spcBef>
                <a:spcPts val="0"/>
              </a:spcBef>
              <a:spcAft>
                <a:spcPts val="0"/>
              </a:spcAft>
              <a:buSzPts val="1100"/>
              <a:buChar char="●"/>
            </a:pPr>
            <a:r>
              <a:rPr lang="en"/>
              <a:t>Hospital cost by age 2010</a:t>
            </a:r>
            <a:endParaRPr/>
          </a:p>
          <a:p>
            <a:pPr marL="914400" lvl="1" indent="-298450" algn="l" rtl="0">
              <a:lnSpc>
                <a:spcPct val="115000"/>
              </a:lnSpc>
              <a:spcBef>
                <a:spcPts val="0"/>
              </a:spcBef>
              <a:spcAft>
                <a:spcPts val="0"/>
              </a:spcAft>
              <a:buSzPts val="1100"/>
              <a:buChar char="○"/>
            </a:pPr>
            <a:r>
              <a:rPr lang="en"/>
              <a:t>Average cost per hospital stay was $9700, aggregated cost for all hospital stays totaled $375.9 billion</a:t>
            </a:r>
            <a:endParaRPr/>
          </a:p>
          <a:p>
            <a:pPr marL="914400" lvl="1" indent="-298450" algn="l" rtl="0">
              <a:lnSpc>
                <a:spcPct val="115000"/>
              </a:lnSpc>
              <a:spcBef>
                <a:spcPts val="0"/>
              </a:spcBef>
              <a:spcAft>
                <a:spcPts val="0"/>
              </a:spcAft>
              <a:buSzPts val="1100"/>
              <a:buChar char="○"/>
            </a:pPr>
            <a:r>
              <a:rPr lang="en"/>
              <a:t>Adults 45-64 and 65-84 had the highest average cost per stay $12100, $12300 respectively.</a:t>
            </a:r>
            <a:endParaRPr/>
          </a:p>
          <a:p>
            <a:pPr marL="914400" lvl="1" indent="-298450" algn="l" rtl="0">
              <a:lnSpc>
                <a:spcPct val="115000"/>
              </a:lnSpc>
              <a:spcBef>
                <a:spcPts val="0"/>
              </a:spcBef>
              <a:spcAft>
                <a:spcPts val="0"/>
              </a:spcAft>
              <a:buSzPts val="1100"/>
              <a:buChar char="○"/>
            </a:pPr>
            <a:r>
              <a:rPr lang="en"/>
              <a:t>Diabetes mellitus with complications</a:t>
            </a:r>
            <a:endParaRPr/>
          </a:p>
          <a:p>
            <a:pPr marL="1371600" lvl="2" indent="-298450" algn="l" rtl="0">
              <a:lnSpc>
                <a:spcPct val="115000"/>
              </a:lnSpc>
              <a:spcBef>
                <a:spcPts val="0"/>
              </a:spcBef>
              <a:spcAft>
                <a:spcPts val="0"/>
              </a:spcAft>
              <a:buSzPts val="1100"/>
              <a:buChar char="■"/>
            </a:pPr>
            <a:r>
              <a:rPr lang="en"/>
              <a:t>1997 $2.9</a:t>
            </a:r>
            <a:endParaRPr/>
          </a:p>
          <a:p>
            <a:pPr marL="1371600" lvl="2" indent="-298450" algn="l" rtl="0">
              <a:lnSpc>
                <a:spcPct val="115000"/>
              </a:lnSpc>
              <a:spcBef>
                <a:spcPts val="0"/>
              </a:spcBef>
              <a:spcAft>
                <a:spcPts val="0"/>
              </a:spcAft>
              <a:buSzPts val="1100"/>
              <a:buChar char="■"/>
            </a:pPr>
            <a:r>
              <a:rPr lang="en"/>
              <a:t>2010 $4.9</a:t>
            </a:r>
            <a:endParaRPr/>
          </a:p>
          <a:p>
            <a:pPr marL="1371600" lvl="2" indent="-298450" algn="l" rtl="0">
              <a:lnSpc>
                <a:spcPct val="115000"/>
              </a:lnSpc>
              <a:spcBef>
                <a:spcPts val="0"/>
              </a:spcBef>
              <a:spcAft>
                <a:spcPts val="0"/>
              </a:spcAft>
              <a:buSzPts val="1100"/>
              <a:buChar char="■"/>
            </a:pPr>
            <a:r>
              <a:rPr lang="en"/>
              <a:t>1997 per stay$7,100</a:t>
            </a:r>
            <a:endParaRPr/>
          </a:p>
          <a:p>
            <a:pPr marL="1371600" lvl="2" indent="-298450" algn="l" rtl="0">
              <a:lnSpc>
                <a:spcPct val="115000"/>
              </a:lnSpc>
              <a:spcBef>
                <a:spcPts val="0"/>
              </a:spcBef>
              <a:spcAft>
                <a:spcPts val="0"/>
              </a:spcAft>
              <a:buSzPts val="1100"/>
              <a:buChar char="■"/>
            </a:pPr>
            <a:r>
              <a:rPr lang="en"/>
              <a:t>2010 per stay $9,000</a:t>
            </a:r>
            <a:endParaRPr/>
          </a:p>
          <a:p>
            <a:pPr marL="1371600" lvl="2" indent="-298450" algn="l" rtl="0">
              <a:lnSpc>
                <a:spcPct val="115000"/>
              </a:lnSpc>
              <a:spcBef>
                <a:spcPts val="0"/>
              </a:spcBef>
              <a:spcAft>
                <a:spcPts val="0"/>
              </a:spcAft>
              <a:buSzPts val="1100"/>
              <a:buChar char="■"/>
            </a:pPr>
            <a:r>
              <a:rPr lang="en"/>
              <a:t>4.1% average annual percentage increase in aggregate costs</a:t>
            </a:r>
            <a:endParaRPr/>
          </a:p>
          <a:p>
            <a:pPr marL="0" lvl="0" indent="0" algn="l" rtl="0">
              <a:lnSpc>
                <a:spcPct val="115000"/>
              </a:lnSpc>
              <a:spcBef>
                <a:spcPts val="0"/>
              </a:spcBef>
              <a:spcAft>
                <a:spcPts val="0"/>
              </a:spcAft>
              <a:buNone/>
            </a:pPr>
            <a:r>
              <a:rPr lang="en"/>
              <a:t> </a:t>
            </a:r>
            <a:endParaRPr/>
          </a:p>
          <a:p>
            <a:pPr marL="0" lvl="0" indent="0" algn="l" rtl="0">
              <a:lnSpc>
                <a:spcPct val="115000"/>
              </a:lnSpc>
              <a:spcBef>
                <a:spcPts val="0"/>
              </a:spcBef>
              <a:spcAft>
                <a:spcPts val="0"/>
              </a:spcAft>
              <a:buNone/>
            </a:pPr>
            <a:r>
              <a:rPr lang="en" u="sng">
                <a:solidFill>
                  <a:schemeClr val="hlink"/>
                </a:solidFill>
                <a:hlinkClick r:id="rId4"/>
              </a:rPr>
              <a:t>https://www.diabetes.org/resources/statistics/cost-diabetes</a:t>
            </a:r>
            <a:endParaRPr u="sng">
              <a:solidFill>
                <a:schemeClr val="hlink"/>
              </a:solidFill>
            </a:endParaRPr>
          </a:p>
          <a:p>
            <a:pPr marL="457200" lvl="0" indent="-298450" algn="l" rtl="0">
              <a:lnSpc>
                <a:spcPct val="115000"/>
              </a:lnSpc>
              <a:spcBef>
                <a:spcPts val="0"/>
              </a:spcBef>
              <a:spcAft>
                <a:spcPts val="0"/>
              </a:spcAft>
              <a:buSzPts val="1100"/>
              <a:buChar char="●"/>
            </a:pPr>
            <a:r>
              <a:rPr lang="en"/>
              <a:t>$237 billion in direct medical cost, 30% of which is for hospital inpatient</a:t>
            </a:r>
            <a:endParaRPr/>
          </a:p>
          <a:p>
            <a:pPr marL="0" lvl="0" indent="0" algn="l" rtl="0">
              <a:lnSpc>
                <a:spcPct val="115000"/>
              </a:lnSpc>
              <a:spcBef>
                <a:spcPts val="0"/>
              </a:spcBef>
              <a:spcAft>
                <a:spcPts val="0"/>
              </a:spcAft>
              <a:buNone/>
            </a:pPr>
            <a:r>
              <a:rPr lang="en"/>
              <a:t> </a:t>
            </a:r>
            <a:endParaRPr/>
          </a:p>
          <a:p>
            <a:pPr marL="0" lvl="0" indent="0" algn="l" rtl="0">
              <a:lnSpc>
                <a:spcPct val="115000"/>
              </a:lnSpc>
              <a:spcBef>
                <a:spcPts val="0"/>
              </a:spcBef>
              <a:spcAft>
                <a:spcPts val="0"/>
              </a:spcAft>
              <a:buNone/>
            </a:pPr>
            <a:r>
              <a:rPr lang="en" u="sng">
                <a:solidFill>
                  <a:schemeClr val="hlink"/>
                </a:solidFill>
                <a:hlinkClick r:id="rId5"/>
              </a:rPr>
              <a:t>https://care.diabetesjournals.org/content/41/5/e72?ijkey=89f233e9938d288d3ca29f917f4e052a7e69fca6&amp;keytype2=tf_ipsecsha</a:t>
            </a:r>
            <a:endParaRPr u="sng">
              <a:solidFill>
                <a:schemeClr val="hlink"/>
              </a:solidFill>
            </a:endParaRPr>
          </a:p>
          <a:p>
            <a:pPr marL="457200" lvl="0" indent="-298450" algn="l" rtl="0">
              <a:lnSpc>
                <a:spcPct val="115000"/>
              </a:lnSpc>
              <a:spcBef>
                <a:spcPts val="0"/>
              </a:spcBef>
              <a:spcAft>
                <a:spcPts val="0"/>
              </a:spcAft>
              <a:buSzPts val="1100"/>
              <a:buChar char="●"/>
            </a:pPr>
            <a:r>
              <a:rPr lang="en"/>
              <a:t>Mean length of stay decreased significantly from 5.7 to 5.3 days during the years 2005-2014.</a:t>
            </a:r>
            <a:endParaRPr/>
          </a:p>
          <a:p>
            <a:pPr marL="457200" lvl="0" indent="-298450" algn="l" rtl="0">
              <a:lnSpc>
                <a:spcPct val="115000"/>
              </a:lnSpc>
              <a:spcBef>
                <a:spcPts val="0"/>
              </a:spcBef>
              <a:spcAft>
                <a:spcPts val="0"/>
              </a:spcAft>
              <a:buSzPts val="1100"/>
              <a:buChar char="●"/>
            </a:pPr>
            <a:r>
              <a:rPr lang="en"/>
              <a:t>Total cost of hospitalizations due to diabetes-related preventable causes significantly increase from $5.32 to $6.28 billion for the same period..</a:t>
            </a: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5d7698420_0_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5d769842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6c4b28147c_1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6c4b28147c_1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c4b28147c_1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c4b28147c_1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6c4b28147c_8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6c4b28147c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c4b28147c_10_27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c4b28147c_1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75d7698420_0_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75d769842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6c4b28147c_1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6c4b28147c_1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75d7698420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75d7698420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lift score * cost per stay	avg lift * cost per stay	cost from lift over average</a:t>
            </a:r>
            <a:endParaRPr/>
          </a:p>
          <a:p>
            <a:pPr marL="0" lvl="0" indent="0" algn="l" rtl="0">
              <a:spcBef>
                <a:spcPts val="0"/>
              </a:spcBef>
              <a:spcAft>
                <a:spcPts val="0"/>
              </a:spcAft>
              <a:buNone/>
            </a:pPr>
            <a:r>
              <a:rPr lang="en"/>
              <a:t> 23,155.15 	 12,755.15 	 7,053,599.08</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75d7698420_0_2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75d769842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75ea10e80f_9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75ea10e80f_9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Clr>
                <a:schemeClr val="accent1"/>
              </a:buClr>
              <a:buSzPts val="1400"/>
              <a:buFont typeface="Lato"/>
              <a:buChar char="●"/>
            </a:pPr>
            <a:endParaRPr sz="1400">
              <a:solidFill>
                <a:schemeClr val="accent1"/>
              </a:solidFill>
              <a:latin typeface="Lato"/>
              <a:ea typeface="Lato"/>
              <a:cs typeface="Lato"/>
              <a:sym typeface="Lato"/>
            </a:endParaRPr>
          </a:p>
          <a:p>
            <a:pPr marL="457200" lvl="0" indent="-317500" algn="just" rtl="0">
              <a:lnSpc>
                <a:spcPct val="115000"/>
              </a:lnSpc>
              <a:spcBef>
                <a:spcPts val="0"/>
              </a:spcBef>
              <a:spcAft>
                <a:spcPts val="0"/>
              </a:spcAft>
              <a:buClr>
                <a:schemeClr val="accent1"/>
              </a:buClr>
              <a:buSzPts val="1400"/>
              <a:buFont typeface="Lato"/>
              <a:buChar char="●"/>
            </a:pPr>
            <a:endParaRPr sz="1400">
              <a:solidFill>
                <a:schemeClr val="accent1"/>
              </a:solidFill>
              <a:latin typeface="Lato"/>
              <a:ea typeface="Lato"/>
              <a:cs typeface="Lato"/>
              <a:sym typeface="Lato"/>
            </a:endParaRPr>
          </a:p>
          <a:p>
            <a:pPr marL="457200" lvl="0" indent="-317500" algn="just" rtl="0">
              <a:lnSpc>
                <a:spcPct val="115000"/>
              </a:lnSpc>
              <a:spcBef>
                <a:spcPts val="0"/>
              </a:spcBef>
              <a:spcAft>
                <a:spcPts val="0"/>
              </a:spcAft>
              <a:buClr>
                <a:schemeClr val="accent1"/>
              </a:buClr>
              <a:buSzPts val="1400"/>
              <a:buFont typeface="Lato"/>
              <a:buChar char="●"/>
            </a:pPr>
            <a:r>
              <a:rPr lang="en" sz="1400">
                <a:solidFill>
                  <a:schemeClr val="accent1"/>
                </a:solidFill>
                <a:latin typeface="Lato"/>
                <a:ea typeface="Lato"/>
                <a:cs typeface="Lato"/>
                <a:sym typeface="Lato"/>
              </a:rPr>
              <a:t>Identified a list of feature for intervention team</a:t>
            </a:r>
            <a:endParaRPr sz="1400">
              <a:solidFill>
                <a:schemeClr val="accent1"/>
              </a:solidFill>
              <a:latin typeface="Lato"/>
              <a:ea typeface="Lato"/>
              <a:cs typeface="Lato"/>
              <a:sym typeface="Lato"/>
            </a:endParaRPr>
          </a:p>
          <a:p>
            <a:pPr marL="914400" lvl="1" indent="-317500" algn="just" rtl="0">
              <a:lnSpc>
                <a:spcPct val="115000"/>
              </a:lnSpc>
              <a:spcBef>
                <a:spcPts val="0"/>
              </a:spcBef>
              <a:spcAft>
                <a:spcPts val="0"/>
              </a:spcAft>
              <a:buClr>
                <a:schemeClr val="accent1"/>
              </a:buClr>
              <a:buSzPts val="1400"/>
              <a:buFont typeface="Lato"/>
              <a:buChar char="○"/>
            </a:pPr>
            <a:r>
              <a:rPr lang="en" sz="1400">
                <a:solidFill>
                  <a:schemeClr val="accent1"/>
                </a:solidFill>
                <a:latin typeface="Lato"/>
                <a:ea typeface="Lato"/>
                <a:cs typeface="Lato"/>
                <a:sym typeface="Lato"/>
              </a:rPr>
              <a:t>Key features can improve treatment to reduce readmission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75d7698420_0_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75d769842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75d7698420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75d7698420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6c3d55c917_0_3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6c3d55c91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6c3d55c917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6c3d55c91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2459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c6f9e470d_0_8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c6f9e470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75d7698420_0_26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75d7698420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6c1b81f6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6c1b81f6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average cost per stay is $9700,.</a:t>
            </a:r>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
              <a:t>The 30-day risk standardized readmission measures include:</a:t>
            </a:r>
            <a:endParaRPr/>
          </a:p>
          <a:p>
            <a:pPr marL="457200" lvl="0" indent="-298450" algn="l" rtl="0">
              <a:lnSpc>
                <a:spcPct val="115000"/>
              </a:lnSpc>
              <a:spcBef>
                <a:spcPts val="300"/>
              </a:spcBef>
              <a:spcAft>
                <a:spcPts val="0"/>
              </a:spcAft>
              <a:buSzPts val="1100"/>
              <a:buChar char="●"/>
            </a:pPr>
            <a:r>
              <a:rPr lang="en"/>
              <a:t>All-cause unplanned readmissions that happen within 30 days of discharge from the index (i.e., initial) admission.</a:t>
            </a:r>
            <a:endParaRPr/>
          </a:p>
          <a:p>
            <a:pPr marL="457200" lvl="0" indent="-298450" algn="l" rtl="0">
              <a:lnSpc>
                <a:spcPct val="115000"/>
              </a:lnSpc>
              <a:spcBef>
                <a:spcPts val="0"/>
              </a:spcBef>
              <a:spcAft>
                <a:spcPts val="0"/>
              </a:spcAft>
              <a:buSzPts val="1100"/>
              <a:buChar char="●"/>
            </a:pPr>
            <a:r>
              <a:rPr lang="en"/>
              <a:t>Patients who are readmitted to the same hospital, or another applicable acute care hospital for any reason.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75ea10e80f_9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75ea10e80f_9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6f9e470d_0_12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c6f9e470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objective:  (Paul)</a:t>
            </a:r>
            <a:endParaRPr/>
          </a:p>
          <a:p>
            <a:pPr marL="0" lvl="0" indent="0" algn="l" rtl="0">
              <a:spcBef>
                <a:spcPts val="0"/>
              </a:spcBef>
              <a:spcAft>
                <a:spcPts val="0"/>
              </a:spcAft>
              <a:buNone/>
            </a:pPr>
            <a:r>
              <a:rPr lang="en"/>
              <a:t>Do we look in the big picture or small picture? I prefer to look in a big picture _ that will be the main purpose and it will be more broad to present to somebody who dont have the background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5d7698420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75d769842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c6f9e470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c6f9e470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75d7698420_0_1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75d769842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6c4b28147c_1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6c4b28147c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34.emf"/></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archive.ics.uci.edu/ml/datasets/diabetes+130-us+hospitals+for+years+1999-2008"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hyperlink" Target="https://care.diabetesjournals.org/content/41/5/e72?ijkey=89f233e9938d288d3ca29f917f4e052a7e69fca6&amp;keytype2=tf_ipsecsha" TargetMode="External"/><Relationship Id="rId4" Type="http://schemas.openxmlformats.org/officeDocument/2006/relationships/hyperlink" Target="https://www.diabetes.org/resources/statistics/cost-diabete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csongdechakraiwut/Capstone_Diabetes"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app.slack.com/team/UMT1QPX1T" TargetMode="External"/><Relationship Id="rId7"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jpg"/><Relationship Id="rId10" Type="http://schemas.openxmlformats.org/officeDocument/2006/relationships/image" Target="../media/image15.png"/><Relationship Id="rId4" Type="http://schemas.openxmlformats.org/officeDocument/2006/relationships/image" Target="../media/image9.jpg"/><Relationship Id="rId9"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592600" y="1499691"/>
            <a:ext cx="8222100" cy="17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0124D"/>
                </a:solidFill>
              </a:rPr>
              <a:t>Capstone Project:</a:t>
            </a:r>
            <a:endParaRPr>
              <a:solidFill>
                <a:srgbClr val="20124D"/>
              </a:solidFill>
            </a:endParaRPr>
          </a:p>
          <a:p>
            <a:pPr marL="0" lvl="0" indent="0" algn="l" rtl="0">
              <a:spcBef>
                <a:spcPts val="0"/>
              </a:spcBef>
              <a:spcAft>
                <a:spcPts val="0"/>
              </a:spcAft>
              <a:buNone/>
            </a:pPr>
            <a:r>
              <a:rPr lang="en">
                <a:solidFill>
                  <a:srgbClr val="20124D"/>
                </a:solidFill>
              </a:rPr>
              <a:t>Diabetes Patient Readmission</a:t>
            </a:r>
            <a:endParaRPr>
              <a:solidFill>
                <a:srgbClr val="20124D"/>
              </a:solidFill>
            </a:endParaRPr>
          </a:p>
        </p:txBody>
      </p:sp>
      <p:sp>
        <p:nvSpPr>
          <p:cNvPr id="87" name="Google Shape;87;p13"/>
          <p:cNvSpPr txBox="1">
            <a:spLocks noGrp="1"/>
          </p:cNvSpPr>
          <p:nvPr>
            <p:ph type="subTitle" idx="1"/>
          </p:nvPr>
        </p:nvSpPr>
        <p:spPr>
          <a:xfrm>
            <a:off x="460950" y="3289190"/>
            <a:ext cx="8222100" cy="18543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b="1"/>
              <a:t>By: </a:t>
            </a:r>
            <a:endParaRPr b="1"/>
          </a:p>
          <a:p>
            <a:pPr marL="457200" lvl="0" indent="0" algn="l" rtl="0">
              <a:spcBef>
                <a:spcPts val="0"/>
              </a:spcBef>
              <a:spcAft>
                <a:spcPts val="0"/>
              </a:spcAft>
              <a:buNone/>
            </a:pPr>
            <a:endParaRPr sz="500" b="1"/>
          </a:p>
          <a:p>
            <a:pPr marL="457200" lvl="0" indent="0" algn="l" rtl="0">
              <a:spcBef>
                <a:spcPts val="0"/>
              </a:spcBef>
              <a:spcAft>
                <a:spcPts val="0"/>
              </a:spcAft>
              <a:buNone/>
            </a:pPr>
            <a:r>
              <a:rPr lang="en" sz="1600"/>
              <a:t>Team PyPyPy </a:t>
            </a:r>
            <a:endParaRPr sz="1600"/>
          </a:p>
          <a:p>
            <a:pPr marL="457200" lvl="0" indent="0" algn="l" rtl="0">
              <a:spcBef>
                <a:spcPts val="0"/>
              </a:spcBef>
              <a:spcAft>
                <a:spcPts val="0"/>
              </a:spcAft>
              <a:buNone/>
            </a:pPr>
            <a:r>
              <a:rPr lang="en"/>
              <a:t>NYC Data Science Academy - Cohort ‘September 2019’</a:t>
            </a:r>
            <a:endParaRPr/>
          </a:p>
          <a:p>
            <a:pPr marL="457200" lvl="0" indent="0" algn="l" rtl="0">
              <a:spcBef>
                <a:spcPts val="0"/>
              </a:spcBef>
              <a:spcAft>
                <a:spcPts val="0"/>
              </a:spcAft>
              <a:buNone/>
            </a:pPr>
            <a:endParaRPr/>
          </a:p>
          <a:p>
            <a:pPr marL="457200" lvl="0" indent="0" algn="l" rtl="0">
              <a:spcBef>
                <a:spcPts val="0"/>
              </a:spcBef>
              <a:spcAft>
                <a:spcPts val="0"/>
              </a:spcAft>
              <a:buNone/>
            </a:pPr>
            <a:r>
              <a:rPr lang="en" b="1"/>
              <a:t>Mentor:</a:t>
            </a:r>
            <a:endParaRPr b="1"/>
          </a:p>
          <a:p>
            <a:pPr marL="457200" lvl="0" indent="0" algn="l" rtl="0">
              <a:spcBef>
                <a:spcPts val="0"/>
              </a:spcBef>
              <a:spcAft>
                <a:spcPts val="0"/>
              </a:spcAft>
              <a:buNone/>
            </a:pPr>
            <a:endParaRPr sz="500" b="1"/>
          </a:p>
          <a:p>
            <a:pPr marL="457200" lvl="0" indent="0" algn="l" rtl="0">
              <a:spcBef>
                <a:spcPts val="0"/>
              </a:spcBef>
              <a:spcAft>
                <a:spcPts val="0"/>
              </a:spcAft>
              <a:buNone/>
            </a:pPr>
            <a:r>
              <a:rPr lang="en" sz="1600"/>
              <a:t>Brian Saindon</a:t>
            </a:r>
            <a:endParaRPr sz="1600"/>
          </a:p>
          <a:p>
            <a:pPr marL="0" lvl="0" indent="0" algn="l" rtl="0">
              <a:spcBef>
                <a:spcPts val="0"/>
              </a:spcBef>
              <a:spcAft>
                <a:spcPts val="0"/>
              </a:spcAft>
              <a:buNone/>
            </a:pPr>
            <a:endParaRPr/>
          </a:p>
        </p:txBody>
      </p:sp>
      <p:pic>
        <p:nvPicPr>
          <p:cNvPr id="88" name="Google Shape;88;p13"/>
          <p:cNvPicPr preferRelativeResize="0"/>
          <p:nvPr/>
        </p:nvPicPr>
        <p:blipFill rotWithShape="1">
          <a:blip r:embed="rId3">
            <a:alphaModFix amt="46000"/>
          </a:blip>
          <a:srcRect t="19230" b="29881"/>
          <a:stretch/>
        </p:blipFill>
        <p:spPr>
          <a:xfrm>
            <a:off x="592600" y="1433850"/>
            <a:ext cx="7958800" cy="1854300"/>
          </a:xfrm>
          <a:prstGeom prst="rect">
            <a:avLst/>
          </a:prstGeom>
          <a:noFill/>
          <a:ln>
            <a:noFill/>
          </a:ln>
        </p:spPr>
      </p:pic>
      <p:pic>
        <p:nvPicPr>
          <p:cNvPr id="89" name="Google Shape;89;p13"/>
          <p:cNvPicPr preferRelativeResize="0"/>
          <p:nvPr/>
        </p:nvPicPr>
        <p:blipFill>
          <a:blip r:embed="rId4">
            <a:alphaModFix amt="90000"/>
          </a:blip>
          <a:stretch>
            <a:fillRect/>
          </a:stretch>
        </p:blipFill>
        <p:spPr>
          <a:xfrm rot="660117">
            <a:off x="6784257" y="3010300"/>
            <a:ext cx="1957143" cy="1754098"/>
          </a:xfrm>
          <a:prstGeom prst="rect">
            <a:avLst/>
          </a:prstGeom>
          <a:noFill/>
          <a:ln>
            <a:noFill/>
          </a:ln>
          <a:effectLst>
            <a:outerShdw blurRad="57150" dist="142875" algn="bl" rotWithShape="0">
              <a:srgbClr val="073763">
                <a:alpha val="88000"/>
              </a:srgbClr>
            </a:outerShdw>
            <a:reflection stA="60000" endPos="30000" dist="38100" dir="5400000" fadeDir="5400012"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2"/>
          <p:cNvSpPr txBox="1">
            <a:spLocks noGrp="1"/>
          </p:cNvSpPr>
          <p:nvPr>
            <p:ph type="title"/>
          </p:nvPr>
        </p:nvSpPr>
        <p:spPr>
          <a:xfrm>
            <a:off x="350375" y="533900"/>
            <a:ext cx="5013900" cy="60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Exploratory Data Analysis</a:t>
            </a:r>
            <a:endParaRPr/>
          </a:p>
        </p:txBody>
      </p:sp>
      <p:sp>
        <p:nvSpPr>
          <p:cNvPr id="217" name="Google Shape;217;p22"/>
          <p:cNvSpPr/>
          <p:nvPr/>
        </p:nvSpPr>
        <p:spPr>
          <a:xfrm>
            <a:off x="4675175" y="491275"/>
            <a:ext cx="4198800" cy="4545300"/>
          </a:xfrm>
          <a:prstGeom prst="rect">
            <a:avLst/>
          </a:prstGeom>
          <a:noFill/>
          <a:ln w="9525" cap="flat" cmpd="sng">
            <a:solidFill>
              <a:srgbClr val="1A9988"/>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900" dirty="0">
              <a:highlight>
                <a:srgbClr val="FFFFFF"/>
              </a:highlight>
            </a:endParaRPr>
          </a:p>
          <a:p>
            <a:pPr marL="0" lvl="0" indent="0" algn="ctr" rtl="0">
              <a:lnSpc>
                <a:spcPct val="115000"/>
              </a:lnSpc>
              <a:spcBef>
                <a:spcPts val="0"/>
              </a:spcBef>
              <a:spcAft>
                <a:spcPts val="0"/>
              </a:spcAft>
              <a:buNone/>
            </a:pPr>
            <a:endParaRPr sz="900" dirty="0">
              <a:highlight>
                <a:srgbClr val="FFFFFF"/>
              </a:highlight>
            </a:endParaRPr>
          </a:p>
          <a:p>
            <a:pPr marL="0" lvl="0" indent="0" algn="ctr" rtl="0">
              <a:lnSpc>
                <a:spcPct val="115000"/>
              </a:lnSpc>
              <a:spcBef>
                <a:spcPts val="0"/>
              </a:spcBef>
              <a:spcAft>
                <a:spcPts val="0"/>
              </a:spcAft>
              <a:buNone/>
            </a:pPr>
            <a:r>
              <a:rPr lang="en" sz="900" dirty="0">
                <a:highlight>
                  <a:srgbClr val="FFFFFF"/>
                </a:highlight>
              </a:rPr>
              <a:t>**********</a:t>
            </a:r>
            <a:r>
              <a:rPr lang="en" sz="900" dirty="0">
                <a:highlight>
                  <a:srgbClr val="B6D7A8"/>
                </a:highlight>
              </a:rPr>
              <a:t>readmitted original</a:t>
            </a:r>
            <a:r>
              <a:rPr lang="en" sz="900" dirty="0">
                <a:highlight>
                  <a:srgbClr val="FFFFFF"/>
                </a:highlight>
              </a:rPr>
              <a:t>**********</a:t>
            </a:r>
            <a:endParaRPr sz="900" dirty="0">
              <a:highlight>
                <a:srgbClr val="FFFFFF"/>
              </a:highlight>
            </a:endParaRPr>
          </a:p>
          <a:p>
            <a:pPr marL="0" lvl="0" indent="0" algn="ctr" rtl="0">
              <a:lnSpc>
                <a:spcPct val="115000"/>
              </a:lnSpc>
              <a:spcBef>
                <a:spcPts val="0"/>
              </a:spcBef>
              <a:spcAft>
                <a:spcPts val="0"/>
              </a:spcAft>
              <a:buNone/>
            </a:pPr>
            <a:r>
              <a:rPr lang="en" sz="900" dirty="0">
                <a:highlight>
                  <a:srgbClr val="FFFFFF"/>
                </a:highlight>
              </a:rPr>
              <a:t>    Values	counts  	frequency</a:t>
            </a:r>
            <a:endParaRPr sz="900" dirty="0">
              <a:highlight>
                <a:srgbClr val="FFFFFF"/>
              </a:highlight>
            </a:endParaRPr>
          </a:p>
          <a:p>
            <a:pPr marL="0" lvl="0" indent="0" algn="ctr" rtl="0">
              <a:lnSpc>
                <a:spcPct val="115000"/>
              </a:lnSpc>
              <a:spcBef>
                <a:spcPts val="0"/>
              </a:spcBef>
              <a:spcAft>
                <a:spcPts val="0"/>
              </a:spcAft>
              <a:buNone/>
            </a:pPr>
            <a:r>
              <a:rPr lang="en" sz="900" dirty="0">
                <a:highlight>
                  <a:srgbClr val="FFFFFF"/>
                </a:highlight>
              </a:rPr>
              <a:t>       NO	54864   	0.539119</a:t>
            </a:r>
            <a:endParaRPr sz="900" dirty="0">
              <a:highlight>
                <a:srgbClr val="FFFFFF"/>
              </a:highlight>
            </a:endParaRPr>
          </a:p>
          <a:p>
            <a:pPr marL="0" lvl="0" indent="0" algn="ctr" rtl="0">
              <a:lnSpc>
                <a:spcPct val="115000"/>
              </a:lnSpc>
              <a:spcBef>
                <a:spcPts val="0"/>
              </a:spcBef>
              <a:spcAft>
                <a:spcPts val="0"/>
              </a:spcAft>
              <a:buNone/>
            </a:pPr>
            <a:r>
              <a:rPr lang="en" sz="900" dirty="0">
                <a:highlight>
                  <a:srgbClr val="FFFFFF"/>
                </a:highlight>
              </a:rPr>
              <a:t>       &gt;30	35545   	0.349282</a:t>
            </a:r>
            <a:endParaRPr sz="900" dirty="0">
              <a:highlight>
                <a:srgbClr val="FFFFFF"/>
              </a:highlight>
            </a:endParaRPr>
          </a:p>
          <a:p>
            <a:pPr marL="0" lvl="0" indent="0" algn="ctr" rtl="0">
              <a:lnSpc>
                <a:spcPct val="115000"/>
              </a:lnSpc>
              <a:spcBef>
                <a:spcPts val="0"/>
              </a:spcBef>
              <a:spcAft>
                <a:spcPts val="0"/>
              </a:spcAft>
              <a:buNone/>
            </a:pPr>
            <a:r>
              <a:rPr lang="en" sz="900" dirty="0">
                <a:highlight>
                  <a:srgbClr val="FFFFFF"/>
                </a:highlight>
              </a:rPr>
              <a:t>       &lt;30	11357   	0.111599</a:t>
            </a:r>
            <a:endParaRPr sz="900" dirty="0">
              <a:highlight>
                <a:srgbClr val="FFFFFF"/>
              </a:highlight>
            </a:endParaRPr>
          </a:p>
          <a:p>
            <a:pPr marL="0" lvl="0" indent="0" algn="ctr" rtl="0">
              <a:lnSpc>
                <a:spcPct val="115000"/>
              </a:lnSpc>
              <a:spcBef>
                <a:spcPts val="0"/>
              </a:spcBef>
              <a:spcAft>
                <a:spcPts val="0"/>
              </a:spcAft>
              <a:buNone/>
            </a:pPr>
            <a:endParaRPr sz="900" dirty="0">
              <a:highlight>
                <a:srgbClr val="FFFFFF"/>
              </a:highlight>
            </a:endParaRPr>
          </a:p>
          <a:p>
            <a:pPr marL="0" lvl="0" indent="0" algn="ctr" rtl="0">
              <a:lnSpc>
                <a:spcPct val="115000"/>
              </a:lnSpc>
              <a:spcBef>
                <a:spcPts val="0"/>
              </a:spcBef>
              <a:spcAft>
                <a:spcPts val="0"/>
              </a:spcAft>
              <a:buNone/>
            </a:pPr>
            <a:r>
              <a:rPr lang="en" sz="900" dirty="0">
                <a:highlight>
                  <a:srgbClr val="FFFFFF"/>
                </a:highlight>
              </a:rPr>
              <a:t>**********</a:t>
            </a:r>
            <a:r>
              <a:rPr lang="en" sz="900" dirty="0">
                <a:highlight>
                  <a:srgbClr val="B6D7A8"/>
                </a:highlight>
              </a:rPr>
              <a:t>readmitted cleaned</a:t>
            </a:r>
            <a:r>
              <a:rPr lang="en" sz="900" dirty="0">
                <a:highlight>
                  <a:srgbClr val="FFFFFF"/>
                </a:highlight>
              </a:rPr>
              <a:t>**********</a:t>
            </a:r>
            <a:endParaRPr sz="900" dirty="0">
              <a:highlight>
                <a:srgbClr val="FFFFFF"/>
              </a:highlight>
            </a:endParaRPr>
          </a:p>
          <a:p>
            <a:pPr marL="0" lvl="0" indent="0" algn="ctr" rtl="0">
              <a:lnSpc>
                <a:spcPct val="115000"/>
              </a:lnSpc>
              <a:spcBef>
                <a:spcPts val="0"/>
              </a:spcBef>
              <a:spcAft>
                <a:spcPts val="0"/>
              </a:spcAft>
              <a:buNone/>
            </a:pPr>
            <a:r>
              <a:rPr lang="en" sz="900" dirty="0">
                <a:highlight>
                  <a:srgbClr val="FFFFFF"/>
                </a:highlight>
              </a:rPr>
              <a:t>    Values	counts  	frequency</a:t>
            </a:r>
            <a:endParaRPr sz="900" dirty="0">
              <a:highlight>
                <a:srgbClr val="FFFFFF"/>
              </a:highlight>
            </a:endParaRPr>
          </a:p>
          <a:p>
            <a:pPr marL="0" lvl="0" indent="0" algn="ctr" rtl="0">
              <a:lnSpc>
                <a:spcPct val="115000"/>
              </a:lnSpc>
              <a:spcBef>
                <a:spcPts val="0"/>
              </a:spcBef>
              <a:spcAft>
                <a:spcPts val="0"/>
              </a:spcAft>
              <a:buNone/>
            </a:pPr>
            <a:r>
              <a:rPr lang="en" sz="900" dirty="0">
                <a:highlight>
                  <a:srgbClr val="FFFFFF"/>
                </a:highlight>
              </a:rPr>
              <a:t>          0	   90409                  0.888401</a:t>
            </a:r>
            <a:endParaRPr sz="900" dirty="0">
              <a:highlight>
                <a:srgbClr val="FFFFFF"/>
              </a:highlight>
            </a:endParaRPr>
          </a:p>
          <a:p>
            <a:pPr marL="914400" lvl="0" indent="0" algn="l" rtl="0">
              <a:lnSpc>
                <a:spcPct val="115000"/>
              </a:lnSpc>
              <a:spcBef>
                <a:spcPts val="0"/>
              </a:spcBef>
              <a:spcAft>
                <a:spcPts val="0"/>
              </a:spcAft>
              <a:buNone/>
            </a:pPr>
            <a:r>
              <a:rPr lang="en" sz="900" dirty="0">
                <a:highlight>
                  <a:srgbClr val="FFFFFF"/>
                </a:highlight>
              </a:rPr>
              <a:t>       1	11357            	0.111599</a:t>
            </a:r>
            <a:endParaRPr sz="900" dirty="0">
              <a:highlight>
                <a:srgbClr val="FFFFFF"/>
              </a:highlight>
            </a:endParaRPr>
          </a:p>
          <a:p>
            <a:pPr marL="0" lvl="0" indent="0" algn="l" rtl="0">
              <a:lnSpc>
                <a:spcPct val="115000"/>
              </a:lnSpc>
              <a:spcBef>
                <a:spcPts val="0"/>
              </a:spcBef>
              <a:spcAft>
                <a:spcPts val="0"/>
              </a:spcAft>
              <a:buNone/>
            </a:pPr>
            <a:endParaRPr sz="900" dirty="0">
              <a:highlight>
                <a:srgbClr val="FFFFFF"/>
              </a:highlight>
            </a:endParaRPr>
          </a:p>
        </p:txBody>
      </p:sp>
      <p:grpSp>
        <p:nvGrpSpPr>
          <p:cNvPr id="218" name="Google Shape;218;p22"/>
          <p:cNvGrpSpPr/>
          <p:nvPr/>
        </p:nvGrpSpPr>
        <p:grpSpPr>
          <a:xfrm>
            <a:off x="350311" y="1322959"/>
            <a:ext cx="3983236" cy="3713627"/>
            <a:chOff x="6212550" y="1304875"/>
            <a:chExt cx="2632500" cy="3416400"/>
          </a:xfrm>
        </p:grpSpPr>
        <p:sp>
          <p:nvSpPr>
            <p:cNvPr id="219" name="Google Shape;219;p22"/>
            <p:cNvSpPr/>
            <p:nvPr/>
          </p:nvSpPr>
          <p:spPr>
            <a:xfrm>
              <a:off x="6215400" y="1304875"/>
              <a:ext cx="2628900" cy="3416400"/>
            </a:xfrm>
            <a:prstGeom prst="rect">
              <a:avLst/>
            </a:prstGeom>
            <a:noFill/>
            <a:ln w="9525" cap="flat" cmpd="sng">
              <a:solidFill>
                <a:srgbClr val="1A99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txBox="1"/>
            <p:nvPr/>
          </p:nvSpPr>
          <p:spPr>
            <a:xfrm>
              <a:off x="6212550" y="1304875"/>
              <a:ext cx="2632500" cy="464100"/>
            </a:xfrm>
            <a:prstGeom prst="rect">
              <a:avLst/>
            </a:prstGeom>
            <a:solidFill>
              <a:srgbClr val="1A99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22"/>
          <p:cNvSpPr txBox="1"/>
          <p:nvPr/>
        </p:nvSpPr>
        <p:spPr>
          <a:xfrm>
            <a:off x="454790" y="1340884"/>
            <a:ext cx="3774300" cy="43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FFFFFF"/>
                </a:solidFill>
                <a:latin typeface="Lato"/>
                <a:ea typeface="Lato"/>
                <a:cs typeface="Lato"/>
                <a:sym typeface="Lato"/>
              </a:rPr>
              <a:t>Target Output:</a:t>
            </a:r>
            <a:endParaRPr sz="1300">
              <a:solidFill>
                <a:srgbClr val="FFFFFF"/>
              </a:solidFill>
              <a:latin typeface="Lato"/>
              <a:ea typeface="Lato"/>
              <a:cs typeface="Lato"/>
              <a:sym typeface="Lato"/>
            </a:endParaRPr>
          </a:p>
          <a:p>
            <a:pPr marL="0" lvl="0" indent="0" algn="l" rtl="0">
              <a:lnSpc>
                <a:spcPct val="115000"/>
              </a:lnSpc>
              <a:spcBef>
                <a:spcPts val="0"/>
              </a:spcBef>
              <a:spcAft>
                <a:spcPts val="0"/>
              </a:spcAft>
              <a:buNone/>
            </a:pPr>
            <a:r>
              <a:rPr lang="en" sz="1300">
                <a:solidFill>
                  <a:srgbClr val="FFFFFF"/>
                </a:solidFill>
                <a:latin typeface="Lato"/>
                <a:ea typeface="Lato"/>
                <a:cs typeface="Lato"/>
                <a:sym typeface="Lato"/>
              </a:rPr>
              <a:t> </a:t>
            </a:r>
            <a:endParaRPr sz="1300">
              <a:solidFill>
                <a:srgbClr val="FFFFFF"/>
              </a:solidFill>
              <a:latin typeface="Lato"/>
              <a:ea typeface="Lato"/>
              <a:cs typeface="Lato"/>
              <a:sym typeface="Lato"/>
            </a:endParaRPr>
          </a:p>
        </p:txBody>
      </p:sp>
      <p:sp>
        <p:nvSpPr>
          <p:cNvPr id="222" name="Google Shape;222;p22"/>
          <p:cNvSpPr txBox="1"/>
          <p:nvPr/>
        </p:nvSpPr>
        <p:spPr>
          <a:xfrm>
            <a:off x="466775" y="1854625"/>
            <a:ext cx="3750300" cy="12624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595959"/>
              </a:buClr>
              <a:buSzPts val="1600"/>
              <a:buFont typeface="Lato"/>
              <a:buChar char="-"/>
            </a:pPr>
            <a:r>
              <a:rPr lang="en" sz="1300">
                <a:solidFill>
                  <a:srgbClr val="595959"/>
                </a:solidFill>
                <a:latin typeface="Lato"/>
                <a:ea typeface="Lato"/>
                <a:cs typeface="Lato"/>
                <a:sym typeface="Lato"/>
              </a:rPr>
              <a:t>Column: </a:t>
            </a:r>
            <a:r>
              <a:rPr lang="en" sz="1300" b="1" u="sng">
                <a:solidFill>
                  <a:srgbClr val="595959"/>
                </a:solidFill>
                <a:latin typeface="Lato"/>
                <a:ea typeface="Lato"/>
                <a:cs typeface="Lato"/>
                <a:sym typeface="Lato"/>
              </a:rPr>
              <a:t>‘Readmitted’</a:t>
            </a:r>
            <a:endParaRPr sz="1300" b="1" u="sng">
              <a:solidFill>
                <a:srgbClr val="595959"/>
              </a:solidFill>
              <a:latin typeface="Lato"/>
              <a:ea typeface="Lato"/>
              <a:cs typeface="Lato"/>
              <a:sym typeface="Lato"/>
            </a:endParaRPr>
          </a:p>
          <a:p>
            <a:pPr marL="457200" lvl="0" indent="-311150" algn="l" rtl="0">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3 unique values for feature:</a:t>
            </a:r>
            <a:endParaRPr sz="1300">
              <a:solidFill>
                <a:srgbClr val="595959"/>
              </a:solidFill>
              <a:latin typeface="Lato"/>
              <a:ea typeface="Lato"/>
              <a:cs typeface="Lato"/>
              <a:sym typeface="Lato"/>
            </a:endParaRPr>
          </a:p>
          <a:p>
            <a:pPr marL="914400" lvl="1" indent="-311150" algn="l" rtl="0">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“NO”, “&gt;30”, “&lt;30”</a:t>
            </a:r>
            <a:endParaRPr sz="1300">
              <a:solidFill>
                <a:srgbClr val="595959"/>
              </a:solidFill>
              <a:latin typeface="Lato"/>
              <a:ea typeface="Lato"/>
              <a:cs typeface="Lato"/>
              <a:sym typeface="Lato"/>
            </a:endParaRPr>
          </a:p>
          <a:p>
            <a:pPr marL="0" lvl="0" indent="0" algn="l" rtl="0">
              <a:lnSpc>
                <a:spcPct val="115000"/>
              </a:lnSpc>
              <a:spcBef>
                <a:spcPts val="1600"/>
              </a:spcBef>
              <a:spcAft>
                <a:spcPts val="0"/>
              </a:spcAft>
              <a:buNone/>
            </a:pPr>
            <a:endParaRPr sz="1300">
              <a:solidFill>
                <a:srgbClr val="595959"/>
              </a:solidFill>
              <a:latin typeface="Lato"/>
              <a:ea typeface="Lato"/>
              <a:cs typeface="Lato"/>
              <a:sym typeface="Lato"/>
            </a:endParaRPr>
          </a:p>
          <a:p>
            <a:pPr marL="0" lvl="0" indent="0" algn="l" rtl="0">
              <a:lnSpc>
                <a:spcPct val="115000"/>
              </a:lnSpc>
              <a:spcBef>
                <a:spcPts val="1600"/>
              </a:spcBef>
              <a:spcAft>
                <a:spcPts val="1600"/>
              </a:spcAft>
              <a:buNone/>
            </a:pPr>
            <a:endParaRPr sz="1600">
              <a:solidFill>
                <a:srgbClr val="595959"/>
              </a:solidFill>
              <a:latin typeface="Lato"/>
              <a:ea typeface="Lato"/>
              <a:cs typeface="Lato"/>
              <a:sym typeface="Lato"/>
            </a:endParaRPr>
          </a:p>
        </p:txBody>
      </p:sp>
      <p:sp>
        <p:nvSpPr>
          <p:cNvPr id="223" name="Google Shape;223;p22"/>
          <p:cNvSpPr txBox="1"/>
          <p:nvPr/>
        </p:nvSpPr>
        <p:spPr>
          <a:xfrm>
            <a:off x="4675175" y="233925"/>
            <a:ext cx="4198800" cy="495000"/>
          </a:xfrm>
          <a:prstGeom prst="rect">
            <a:avLst/>
          </a:prstGeom>
          <a:solidFill>
            <a:srgbClr val="1A9988"/>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a:solidFill>
                  <a:srgbClr val="FFFFFF"/>
                </a:solidFill>
                <a:latin typeface="Lato"/>
                <a:ea typeface="Lato"/>
                <a:cs typeface="Lato"/>
                <a:sym typeface="Lato"/>
              </a:rPr>
              <a:t>Value Count Results:</a:t>
            </a:r>
            <a:endParaRPr sz="1300">
              <a:solidFill>
                <a:srgbClr val="FFFFFF"/>
              </a:solidFill>
              <a:latin typeface="Lato"/>
              <a:ea typeface="Lato"/>
              <a:cs typeface="Lato"/>
              <a:sym typeface="Lato"/>
            </a:endParaRPr>
          </a:p>
        </p:txBody>
      </p:sp>
      <p:sp>
        <p:nvSpPr>
          <p:cNvPr id="224" name="Google Shape;224;p22"/>
          <p:cNvSpPr txBox="1"/>
          <p:nvPr/>
        </p:nvSpPr>
        <p:spPr>
          <a:xfrm>
            <a:off x="350369" y="2682332"/>
            <a:ext cx="3983100" cy="434700"/>
          </a:xfrm>
          <a:prstGeom prst="rect">
            <a:avLst/>
          </a:prstGeom>
          <a:solidFill>
            <a:srgbClr val="1A9988"/>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FFFFFF"/>
                </a:solidFill>
                <a:latin typeface="Lato"/>
                <a:ea typeface="Lato"/>
                <a:cs typeface="Lato"/>
                <a:sym typeface="Lato"/>
              </a:rPr>
              <a:t> Target Output Information:</a:t>
            </a:r>
            <a:endParaRPr sz="1300">
              <a:solidFill>
                <a:srgbClr val="FFFFFF"/>
              </a:solidFill>
              <a:latin typeface="Lato"/>
              <a:ea typeface="Lato"/>
              <a:cs typeface="Lato"/>
              <a:sym typeface="Lato"/>
            </a:endParaRPr>
          </a:p>
        </p:txBody>
      </p:sp>
      <p:sp>
        <p:nvSpPr>
          <p:cNvPr id="225" name="Google Shape;225;p22"/>
          <p:cNvSpPr txBox="1"/>
          <p:nvPr/>
        </p:nvSpPr>
        <p:spPr>
          <a:xfrm>
            <a:off x="389650" y="3196075"/>
            <a:ext cx="3943800" cy="18405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595959"/>
              </a:buClr>
              <a:buSzPts val="1200"/>
              <a:buFont typeface="Lato"/>
              <a:buChar char="-"/>
            </a:pPr>
            <a:r>
              <a:rPr lang="en" sz="1200">
                <a:solidFill>
                  <a:srgbClr val="595959"/>
                </a:solidFill>
                <a:latin typeface="Lato"/>
                <a:ea typeface="Lato"/>
                <a:cs typeface="Lato"/>
                <a:sym typeface="Lato"/>
              </a:rPr>
              <a:t>Convert “&gt;30” and “NO” to 0</a:t>
            </a:r>
            <a:endParaRPr sz="1200">
              <a:solidFill>
                <a:srgbClr val="595959"/>
              </a:solidFill>
              <a:latin typeface="Lato"/>
              <a:ea typeface="Lato"/>
              <a:cs typeface="Lato"/>
              <a:sym typeface="Lato"/>
            </a:endParaRPr>
          </a:p>
          <a:p>
            <a:pPr marL="457200" lvl="0" indent="-304800" algn="l" rtl="0">
              <a:lnSpc>
                <a:spcPct val="115000"/>
              </a:lnSpc>
              <a:spcBef>
                <a:spcPts val="0"/>
              </a:spcBef>
              <a:spcAft>
                <a:spcPts val="0"/>
              </a:spcAft>
              <a:buClr>
                <a:srgbClr val="595959"/>
              </a:buClr>
              <a:buSzPts val="1200"/>
              <a:buFont typeface="Lato"/>
              <a:buChar char="-"/>
            </a:pPr>
            <a:r>
              <a:rPr lang="en" sz="1200">
                <a:solidFill>
                  <a:srgbClr val="595959"/>
                </a:solidFill>
                <a:latin typeface="Lato"/>
                <a:ea typeface="Lato"/>
                <a:cs typeface="Lato"/>
                <a:sym typeface="Lato"/>
              </a:rPr>
              <a:t>Convert “&lt;30” to 1</a:t>
            </a:r>
            <a:endParaRPr sz="1200">
              <a:solidFill>
                <a:srgbClr val="595959"/>
              </a:solidFill>
              <a:latin typeface="Lato"/>
              <a:ea typeface="Lato"/>
              <a:cs typeface="Lato"/>
              <a:sym typeface="Lato"/>
            </a:endParaRPr>
          </a:p>
          <a:p>
            <a:pPr marL="457200" lvl="0" indent="-304800" algn="l" rtl="0">
              <a:lnSpc>
                <a:spcPct val="115000"/>
              </a:lnSpc>
              <a:spcBef>
                <a:spcPts val="0"/>
              </a:spcBef>
              <a:spcAft>
                <a:spcPts val="0"/>
              </a:spcAft>
              <a:buClr>
                <a:srgbClr val="595959"/>
              </a:buClr>
              <a:buSzPts val="1200"/>
              <a:buFont typeface="Lato"/>
              <a:buChar char="-"/>
            </a:pPr>
            <a:r>
              <a:rPr lang="en" sz="1200">
                <a:solidFill>
                  <a:srgbClr val="595959"/>
                </a:solidFill>
                <a:latin typeface="Lato"/>
                <a:ea typeface="Lato"/>
                <a:cs typeface="Lato"/>
                <a:sym typeface="Lato"/>
              </a:rPr>
              <a:t>Re-admitted (1) has frequency of 11.15%, revealing an imbalanced classification</a:t>
            </a:r>
            <a:endParaRPr sz="1200">
              <a:solidFill>
                <a:srgbClr val="595959"/>
              </a:solidFill>
              <a:latin typeface="Lato"/>
              <a:ea typeface="Lato"/>
              <a:cs typeface="Lato"/>
              <a:sym typeface="Lato"/>
            </a:endParaRPr>
          </a:p>
        </p:txBody>
      </p:sp>
      <p:pic>
        <p:nvPicPr>
          <p:cNvPr id="226" name="Google Shape;226;p22"/>
          <p:cNvPicPr preferRelativeResize="0"/>
          <p:nvPr/>
        </p:nvPicPr>
        <p:blipFill rotWithShape="1">
          <a:blip r:embed="rId3">
            <a:alphaModFix/>
          </a:blip>
          <a:srcRect r="50915" b="49824"/>
          <a:stretch/>
        </p:blipFill>
        <p:spPr>
          <a:xfrm>
            <a:off x="5256275" y="3103099"/>
            <a:ext cx="3036599" cy="1933475"/>
          </a:xfrm>
          <a:prstGeom prst="rect">
            <a:avLst/>
          </a:prstGeom>
          <a:noFill/>
          <a:ln>
            <a:noFill/>
          </a:ln>
        </p:spPr>
      </p:pic>
      <p:sp>
        <p:nvSpPr>
          <p:cNvPr id="227" name="Google Shape;227;p22"/>
          <p:cNvSpPr txBox="1"/>
          <p:nvPr/>
        </p:nvSpPr>
        <p:spPr>
          <a:xfrm>
            <a:off x="4675175" y="2682325"/>
            <a:ext cx="4198800" cy="434700"/>
          </a:xfrm>
          <a:prstGeom prst="rect">
            <a:avLst/>
          </a:prstGeom>
          <a:solidFill>
            <a:srgbClr val="1A9988"/>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FFFFFF"/>
                </a:solidFill>
                <a:latin typeface="Lato"/>
                <a:ea typeface="Lato"/>
                <a:cs typeface="Lato"/>
                <a:sym typeface="Lato"/>
              </a:rPr>
              <a:t> Target Output Information [‘Readmitted’]:</a:t>
            </a:r>
            <a:endParaRPr sz="1300">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3"/>
          <p:cNvSpPr txBox="1"/>
          <p:nvPr/>
        </p:nvSpPr>
        <p:spPr>
          <a:xfrm>
            <a:off x="4713425" y="1432000"/>
            <a:ext cx="4296000" cy="3640062"/>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300">
              <a:latin typeface="Lato"/>
              <a:ea typeface="Lato"/>
              <a:cs typeface="Lato"/>
              <a:sym typeface="Lato"/>
            </a:endParaRPr>
          </a:p>
          <a:p>
            <a:pPr marL="0" lvl="0" indent="0" algn="l" rtl="0">
              <a:spcBef>
                <a:spcPts val="0"/>
              </a:spcBef>
              <a:spcAft>
                <a:spcPts val="0"/>
              </a:spcAft>
              <a:buNone/>
            </a:pPr>
            <a:endParaRPr sz="1300">
              <a:latin typeface="Lato"/>
              <a:ea typeface="Lato"/>
              <a:cs typeface="Lato"/>
              <a:sym typeface="Lato"/>
            </a:endParaRPr>
          </a:p>
        </p:txBody>
      </p:sp>
      <p:sp>
        <p:nvSpPr>
          <p:cNvPr id="233" name="Google Shape;233;p23"/>
          <p:cNvSpPr txBox="1">
            <a:spLocks noGrp="1"/>
          </p:cNvSpPr>
          <p:nvPr>
            <p:ph type="title"/>
          </p:nvPr>
        </p:nvSpPr>
        <p:spPr>
          <a:xfrm>
            <a:off x="345900" y="535775"/>
            <a:ext cx="4335000" cy="61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Exploratory Data Analysis</a:t>
            </a:r>
            <a:endParaRPr/>
          </a:p>
        </p:txBody>
      </p:sp>
      <p:sp>
        <p:nvSpPr>
          <p:cNvPr id="234" name="Google Shape;234;p23"/>
          <p:cNvSpPr txBox="1">
            <a:spLocks noGrp="1"/>
          </p:cNvSpPr>
          <p:nvPr>
            <p:ph type="subTitle" idx="1"/>
          </p:nvPr>
        </p:nvSpPr>
        <p:spPr>
          <a:xfrm>
            <a:off x="107150" y="1432000"/>
            <a:ext cx="4335000" cy="496800"/>
          </a:xfrm>
          <a:prstGeom prst="rect">
            <a:avLst/>
          </a:prstGeom>
          <a:solidFill>
            <a:schemeClr val="dk1"/>
          </a:solidFill>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FFFFFF"/>
                </a:solidFill>
              </a:rPr>
              <a:t>Numerical Column Data:</a:t>
            </a:r>
            <a:endParaRPr sz="1300">
              <a:solidFill>
                <a:srgbClr val="FFFFFF"/>
              </a:solidFill>
            </a:endParaRPr>
          </a:p>
          <a:p>
            <a:pPr marL="0" lvl="0" indent="0" algn="l" rtl="0">
              <a:lnSpc>
                <a:spcPct val="115000"/>
              </a:lnSpc>
              <a:spcBef>
                <a:spcPts val="0"/>
              </a:spcBef>
              <a:spcAft>
                <a:spcPts val="0"/>
              </a:spcAft>
              <a:buNone/>
            </a:pPr>
            <a:r>
              <a:rPr lang="en" sz="1300">
                <a:solidFill>
                  <a:srgbClr val="FFFFFF"/>
                </a:solidFill>
              </a:rPr>
              <a:t> </a:t>
            </a:r>
            <a:endParaRPr sz="1300">
              <a:solidFill>
                <a:srgbClr val="FFFFFF"/>
              </a:solidFill>
            </a:endParaRPr>
          </a:p>
          <a:p>
            <a:pPr marL="0" lvl="0" indent="0" algn="l" rtl="0">
              <a:spcBef>
                <a:spcPts val="0"/>
              </a:spcBef>
              <a:spcAft>
                <a:spcPts val="0"/>
              </a:spcAft>
              <a:buNone/>
            </a:pPr>
            <a:endParaRPr/>
          </a:p>
        </p:txBody>
      </p:sp>
      <p:sp>
        <p:nvSpPr>
          <p:cNvPr id="235" name="Google Shape;235;p23"/>
          <p:cNvSpPr txBox="1"/>
          <p:nvPr/>
        </p:nvSpPr>
        <p:spPr>
          <a:xfrm>
            <a:off x="107300" y="1928799"/>
            <a:ext cx="4296000" cy="3143263"/>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300">
              <a:latin typeface="Lato"/>
              <a:ea typeface="Lato"/>
              <a:cs typeface="Lato"/>
              <a:sym typeface="Lato"/>
            </a:endParaRPr>
          </a:p>
          <a:p>
            <a:pPr marL="0" lvl="0" indent="0" algn="l" rtl="0">
              <a:spcBef>
                <a:spcPts val="0"/>
              </a:spcBef>
              <a:spcAft>
                <a:spcPts val="0"/>
              </a:spcAft>
              <a:buNone/>
            </a:pPr>
            <a:endParaRPr sz="1300">
              <a:latin typeface="Lato"/>
              <a:ea typeface="Lato"/>
              <a:cs typeface="Lato"/>
              <a:sym typeface="Lato"/>
            </a:endParaRPr>
          </a:p>
        </p:txBody>
      </p:sp>
      <p:pic>
        <p:nvPicPr>
          <p:cNvPr id="236" name="Google Shape;236;p23"/>
          <p:cNvPicPr preferRelativeResize="0"/>
          <p:nvPr/>
        </p:nvPicPr>
        <p:blipFill>
          <a:blip r:embed="rId3">
            <a:alphaModFix amt="70000"/>
          </a:blip>
          <a:stretch>
            <a:fillRect/>
          </a:stretch>
        </p:blipFill>
        <p:spPr>
          <a:xfrm>
            <a:off x="4793975" y="1596475"/>
            <a:ext cx="4134902" cy="3320776"/>
          </a:xfrm>
          <a:prstGeom prst="rect">
            <a:avLst/>
          </a:prstGeom>
          <a:noFill/>
          <a:ln>
            <a:noFill/>
          </a:ln>
        </p:spPr>
      </p:pic>
      <p:sp>
        <p:nvSpPr>
          <p:cNvPr id="237" name="Google Shape;237;p23"/>
          <p:cNvSpPr/>
          <p:nvPr/>
        </p:nvSpPr>
        <p:spPr>
          <a:xfrm>
            <a:off x="611525" y="2136150"/>
            <a:ext cx="3317400" cy="73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Lato"/>
                <a:ea typeface="Lato"/>
                <a:cs typeface="Lato"/>
                <a:sym typeface="Lato"/>
              </a:rPr>
              <a:t>Converted mis-identified numerical features to categorical features.</a:t>
            </a:r>
            <a:endParaRPr sz="1100" dirty="0">
              <a:latin typeface="Lato"/>
              <a:ea typeface="Lato"/>
              <a:cs typeface="Lato"/>
              <a:sym typeface="Lato"/>
            </a:endParaRPr>
          </a:p>
          <a:p>
            <a:pPr marL="0" lvl="0" indent="0" algn="ctr" rtl="0">
              <a:spcBef>
                <a:spcPts val="0"/>
              </a:spcBef>
              <a:spcAft>
                <a:spcPts val="0"/>
              </a:spcAft>
              <a:buNone/>
            </a:pPr>
            <a:r>
              <a:rPr lang="en" sz="1100" dirty="0">
                <a:latin typeface="Lato"/>
                <a:ea typeface="Lato"/>
                <a:cs typeface="Lato"/>
                <a:sym typeface="Lato"/>
              </a:rPr>
              <a:t>(ex. ‘Encounter_id’ , ‘admission_type_id’,  etc.)</a:t>
            </a:r>
            <a:endParaRPr sz="1100" dirty="0">
              <a:latin typeface="Lato"/>
              <a:ea typeface="Lato"/>
              <a:cs typeface="Lato"/>
              <a:sym typeface="Lato"/>
            </a:endParaRPr>
          </a:p>
          <a:p>
            <a:pPr marL="0" lvl="0" indent="0" algn="l" rtl="0">
              <a:spcBef>
                <a:spcPts val="0"/>
              </a:spcBef>
              <a:spcAft>
                <a:spcPts val="0"/>
              </a:spcAft>
              <a:buNone/>
            </a:pPr>
            <a:endParaRPr sz="1300" dirty="0">
              <a:latin typeface="Lato"/>
              <a:ea typeface="Lato"/>
              <a:cs typeface="Lato"/>
              <a:sym typeface="Lato"/>
            </a:endParaRPr>
          </a:p>
        </p:txBody>
      </p:sp>
      <p:sp>
        <p:nvSpPr>
          <p:cNvPr id="238" name="Google Shape;238;p23"/>
          <p:cNvSpPr/>
          <p:nvPr/>
        </p:nvSpPr>
        <p:spPr>
          <a:xfrm>
            <a:off x="611525" y="4303750"/>
            <a:ext cx="3317400" cy="73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b="1" u="sng" dirty="0">
                <a:latin typeface="Lato"/>
                <a:ea typeface="Lato"/>
                <a:cs typeface="Lato"/>
                <a:sym typeface="Lato"/>
              </a:rPr>
              <a:t>Observation:</a:t>
            </a:r>
            <a:endParaRPr sz="1000" b="1" u="sng" dirty="0">
              <a:latin typeface="Lato"/>
              <a:ea typeface="Lato"/>
              <a:cs typeface="Lato"/>
              <a:sym typeface="Lato"/>
            </a:endParaRPr>
          </a:p>
          <a:p>
            <a:pPr marL="0" lvl="0" indent="0" rtl="0">
              <a:spcBef>
                <a:spcPts val="0"/>
              </a:spcBef>
              <a:spcAft>
                <a:spcPts val="0"/>
              </a:spcAft>
              <a:buNone/>
            </a:pPr>
            <a:r>
              <a:rPr lang="en" sz="1000" dirty="0">
                <a:latin typeface="Lato"/>
                <a:ea typeface="Lato"/>
                <a:cs typeface="Lato"/>
                <a:sym typeface="Lato"/>
              </a:rPr>
              <a:t>‘time _in_hospital’, ‘num_lab_procedure’, ‘num_procedure’, and ‘num_medications’ show strongest correlation</a:t>
            </a:r>
            <a:endParaRPr sz="1000" dirty="0">
              <a:latin typeface="Lato"/>
              <a:ea typeface="Lato"/>
              <a:cs typeface="Lato"/>
              <a:sym typeface="Lato"/>
            </a:endParaRPr>
          </a:p>
          <a:p>
            <a:pPr marL="0" lvl="0" indent="0" algn="l" rtl="0">
              <a:spcBef>
                <a:spcPts val="0"/>
              </a:spcBef>
              <a:spcAft>
                <a:spcPts val="0"/>
              </a:spcAft>
              <a:buNone/>
            </a:pPr>
            <a:endParaRPr sz="1100" dirty="0">
              <a:latin typeface="Lato"/>
              <a:ea typeface="Lato"/>
              <a:cs typeface="Lato"/>
              <a:sym typeface="Lato"/>
            </a:endParaRPr>
          </a:p>
          <a:p>
            <a:pPr marL="0" lvl="0" indent="0" algn="l" rtl="0">
              <a:spcBef>
                <a:spcPts val="0"/>
              </a:spcBef>
              <a:spcAft>
                <a:spcPts val="0"/>
              </a:spcAft>
              <a:buNone/>
            </a:pPr>
            <a:endParaRPr sz="1300" dirty="0">
              <a:latin typeface="Lato"/>
              <a:ea typeface="Lato"/>
              <a:cs typeface="Lato"/>
              <a:sym typeface="Lato"/>
            </a:endParaRPr>
          </a:p>
        </p:txBody>
      </p:sp>
      <p:sp>
        <p:nvSpPr>
          <p:cNvPr id="239" name="Google Shape;239;p23"/>
          <p:cNvSpPr/>
          <p:nvPr/>
        </p:nvSpPr>
        <p:spPr>
          <a:xfrm>
            <a:off x="596600" y="3073963"/>
            <a:ext cx="3317400" cy="36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Lato"/>
                <a:ea typeface="Lato"/>
                <a:cs typeface="Lato"/>
                <a:sym typeface="Lato"/>
              </a:rPr>
              <a:t>Identified “True” numerical features</a:t>
            </a:r>
            <a:endParaRPr sz="1100">
              <a:latin typeface="Lato"/>
              <a:ea typeface="Lato"/>
              <a:cs typeface="Lato"/>
              <a:sym typeface="Lato"/>
            </a:endParaRPr>
          </a:p>
          <a:p>
            <a:pPr marL="0" lvl="0" indent="0" algn="l" rtl="0">
              <a:spcBef>
                <a:spcPts val="0"/>
              </a:spcBef>
              <a:spcAft>
                <a:spcPts val="0"/>
              </a:spcAft>
              <a:buNone/>
            </a:pPr>
            <a:endParaRPr sz="1300">
              <a:latin typeface="Lato"/>
              <a:ea typeface="Lato"/>
              <a:cs typeface="Lato"/>
              <a:sym typeface="Lato"/>
            </a:endParaRPr>
          </a:p>
        </p:txBody>
      </p:sp>
      <p:sp>
        <p:nvSpPr>
          <p:cNvPr id="240" name="Google Shape;240;p23"/>
          <p:cNvSpPr/>
          <p:nvPr/>
        </p:nvSpPr>
        <p:spPr>
          <a:xfrm>
            <a:off x="596600" y="3641875"/>
            <a:ext cx="3317400" cy="40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dirty="0">
                <a:latin typeface="Lato"/>
                <a:ea typeface="Lato"/>
                <a:cs typeface="Lato"/>
                <a:sym typeface="Lato"/>
              </a:rPr>
              <a:t>“ Heat Map of numerical feature correlations ”</a:t>
            </a:r>
            <a:endParaRPr sz="1100" b="1" dirty="0">
              <a:latin typeface="Lato"/>
              <a:ea typeface="Lato"/>
              <a:cs typeface="Lato"/>
              <a:sym typeface="Lato"/>
            </a:endParaRPr>
          </a:p>
          <a:p>
            <a:pPr marL="0" lvl="0" indent="0" algn="ctr" rtl="0">
              <a:spcBef>
                <a:spcPts val="0"/>
              </a:spcBef>
              <a:spcAft>
                <a:spcPts val="0"/>
              </a:spcAft>
              <a:buNone/>
            </a:pPr>
            <a:endParaRPr sz="1300" b="1" dirty="0">
              <a:latin typeface="Lato"/>
              <a:ea typeface="Lato"/>
              <a:cs typeface="Lato"/>
              <a:sym typeface="Lato"/>
            </a:endParaRPr>
          </a:p>
        </p:txBody>
      </p:sp>
      <p:cxnSp>
        <p:nvCxnSpPr>
          <p:cNvPr id="241" name="Google Shape;241;p23"/>
          <p:cNvCxnSpPr/>
          <p:nvPr/>
        </p:nvCxnSpPr>
        <p:spPr>
          <a:xfrm rot="10800000" flipH="1">
            <a:off x="3920450" y="1432400"/>
            <a:ext cx="795900" cy="2220000"/>
          </a:xfrm>
          <a:prstGeom prst="straightConnector1">
            <a:avLst/>
          </a:prstGeom>
          <a:noFill/>
          <a:ln w="9525" cap="flat" cmpd="sng">
            <a:solidFill>
              <a:schemeClr val="dk2"/>
            </a:solidFill>
            <a:prstDash val="solid"/>
            <a:round/>
            <a:headEnd type="none" w="med" len="med"/>
            <a:tailEnd type="none" w="med" len="med"/>
          </a:ln>
        </p:spPr>
      </p:cxnSp>
      <p:cxnSp>
        <p:nvCxnSpPr>
          <p:cNvPr id="242" name="Google Shape;242;p23"/>
          <p:cNvCxnSpPr/>
          <p:nvPr/>
        </p:nvCxnSpPr>
        <p:spPr>
          <a:xfrm>
            <a:off x="3928825" y="4046100"/>
            <a:ext cx="779100" cy="946500"/>
          </a:xfrm>
          <a:prstGeom prst="straightConnector1">
            <a:avLst/>
          </a:prstGeom>
          <a:noFill/>
          <a:ln w="9525" cap="flat" cmpd="sng">
            <a:solidFill>
              <a:schemeClr val="dk2"/>
            </a:solidFill>
            <a:prstDash val="solid"/>
            <a:round/>
            <a:headEnd type="none" w="med" len="med"/>
            <a:tailEnd type="none" w="med" len="med"/>
          </a:ln>
        </p:spPr>
      </p:cxnSp>
      <p:sp>
        <p:nvSpPr>
          <p:cNvPr id="243" name="Google Shape;243;p23"/>
          <p:cNvSpPr/>
          <p:nvPr/>
        </p:nvSpPr>
        <p:spPr>
          <a:xfrm>
            <a:off x="2178025" y="2873250"/>
            <a:ext cx="284700" cy="200700"/>
          </a:xfrm>
          <a:prstGeom prst="downArrow">
            <a:avLst>
              <a:gd name="adj1" fmla="val 50000"/>
              <a:gd name="adj2" fmla="val 50000"/>
            </a:avLst>
          </a:prstGeom>
          <a:solidFill>
            <a:srgbClr val="3C78D8"/>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2178025" y="3445750"/>
            <a:ext cx="284700" cy="200700"/>
          </a:xfrm>
          <a:prstGeom prst="downArrow">
            <a:avLst>
              <a:gd name="adj1" fmla="val 50000"/>
              <a:gd name="adj2" fmla="val 50000"/>
            </a:avLst>
          </a:prstGeom>
          <a:solidFill>
            <a:srgbClr val="3C78D8"/>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2178025" y="4042675"/>
            <a:ext cx="284700" cy="267600"/>
          </a:xfrm>
          <a:prstGeom prst="downArrow">
            <a:avLst>
              <a:gd name="adj1" fmla="val 50000"/>
              <a:gd name="adj2" fmla="val 50000"/>
            </a:avLst>
          </a:prstGeom>
          <a:solidFill>
            <a:srgbClr val="3C78D8"/>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5897425" y="1792675"/>
            <a:ext cx="1332000" cy="1080600"/>
          </a:xfrm>
          <a:prstGeom prst="rect">
            <a:avLst/>
          </a:prstGeom>
          <a:noFill/>
          <a:ln w="9525" cap="flat" cmpd="sng">
            <a:solidFill>
              <a:srgbClr val="FF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247" name="Google Shape;247;p23"/>
          <p:cNvCxnSpPr/>
          <p:nvPr/>
        </p:nvCxnSpPr>
        <p:spPr>
          <a:xfrm rot="10800000" flipH="1">
            <a:off x="3937200" y="2890075"/>
            <a:ext cx="1926600" cy="1424100"/>
          </a:xfrm>
          <a:prstGeom prst="straightConnector1">
            <a:avLst/>
          </a:prstGeom>
          <a:noFill/>
          <a:ln w="9525" cap="flat" cmpd="sng">
            <a:solidFill>
              <a:srgbClr val="FF0000"/>
            </a:solidFill>
            <a:prstDash val="dash"/>
            <a:round/>
            <a:headEnd type="none" w="med" len="med"/>
            <a:tailEnd type="none" w="med" len="med"/>
          </a:ln>
        </p:spPr>
      </p:cxnSp>
      <p:cxnSp>
        <p:nvCxnSpPr>
          <p:cNvPr id="248" name="Google Shape;248;p23"/>
          <p:cNvCxnSpPr/>
          <p:nvPr/>
        </p:nvCxnSpPr>
        <p:spPr>
          <a:xfrm rot="10800000" flipH="1">
            <a:off x="3928825" y="2898325"/>
            <a:ext cx="3309000" cy="2019000"/>
          </a:xfrm>
          <a:prstGeom prst="straightConnector1">
            <a:avLst/>
          </a:prstGeom>
          <a:noFill/>
          <a:ln w="9525" cap="flat" cmpd="sng">
            <a:solidFill>
              <a:srgbClr val="FF0000"/>
            </a:solidFill>
            <a:prstDash val="dash"/>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4"/>
          <p:cNvSpPr txBox="1">
            <a:spLocks noGrp="1"/>
          </p:cNvSpPr>
          <p:nvPr>
            <p:ph type="subTitle" idx="1"/>
          </p:nvPr>
        </p:nvSpPr>
        <p:spPr>
          <a:xfrm>
            <a:off x="4724525" y="697025"/>
            <a:ext cx="4296000" cy="354000"/>
          </a:xfrm>
          <a:prstGeom prst="rect">
            <a:avLst/>
          </a:prstGeom>
          <a:solidFill>
            <a:schemeClr val="dk1"/>
          </a:solidFill>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FFFFFF"/>
                </a:solidFill>
              </a:rPr>
              <a:t> </a:t>
            </a:r>
            <a:endParaRPr sz="1300">
              <a:solidFill>
                <a:srgbClr val="FFFFFF"/>
              </a:solidFill>
            </a:endParaRPr>
          </a:p>
          <a:p>
            <a:pPr marL="0" lvl="0" indent="0" algn="l" rtl="0">
              <a:spcBef>
                <a:spcPts val="0"/>
              </a:spcBef>
              <a:spcAft>
                <a:spcPts val="0"/>
              </a:spcAft>
              <a:buNone/>
            </a:pPr>
            <a:endParaRPr/>
          </a:p>
        </p:txBody>
      </p:sp>
      <p:sp>
        <p:nvSpPr>
          <p:cNvPr id="254" name="Google Shape;254;p24"/>
          <p:cNvSpPr txBox="1"/>
          <p:nvPr/>
        </p:nvSpPr>
        <p:spPr>
          <a:xfrm>
            <a:off x="4724675" y="1050825"/>
            <a:ext cx="4296000" cy="3946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300">
              <a:latin typeface="Lato"/>
              <a:ea typeface="Lato"/>
              <a:cs typeface="Lato"/>
              <a:sym typeface="Lato"/>
            </a:endParaRPr>
          </a:p>
          <a:p>
            <a:pPr marL="0" lvl="0" indent="0" algn="l" rtl="0">
              <a:spcBef>
                <a:spcPts val="0"/>
              </a:spcBef>
              <a:spcAft>
                <a:spcPts val="0"/>
              </a:spcAft>
              <a:buNone/>
            </a:pPr>
            <a:endParaRPr sz="1300">
              <a:latin typeface="Lato"/>
              <a:ea typeface="Lato"/>
              <a:cs typeface="Lato"/>
              <a:sym typeface="Lato"/>
            </a:endParaRPr>
          </a:p>
        </p:txBody>
      </p:sp>
      <p:sp>
        <p:nvSpPr>
          <p:cNvPr id="255" name="Google Shape;255;p24"/>
          <p:cNvSpPr txBox="1">
            <a:spLocks noGrp="1"/>
          </p:cNvSpPr>
          <p:nvPr>
            <p:ph type="subTitle" idx="1"/>
          </p:nvPr>
        </p:nvSpPr>
        <p:spPr>
          <a:xfrm>
            <a:off x="107150" y="1574875"/>
            <a:ext cx="4296000" cy="354000"/>
          </a:xfrm>
          <a:prstGeom prst="rect">
            <a:avLst/>
          </a:prstGeom>
          <a:solidFill>
            <a:schemeClr val="dk1"/>
          </a:solidFill>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300">
              <a:solidFill>
                <a:srgbClr val="FFFFFF"/>
              </a:solidFill>
            </a:endParaRPr>
          </a:p>
          <a:p>
            <a:pPr marL="0" lvl="0" indent="0" algn="l" rtl="0">
              <a:lnSpc>
                <a:spcPct val="115000"/>
              </a:lnSpc>
              <a:spcBef>
                <a:spcPts val="0"/>
              </a:spcBef>
              <a:spcAft>
                <a:spcPts val="0"/>
              </a:spcAft>
              <a:buNone/>
            </a:pPr>
            <a:r>
              <a:rPr lang="en" sz="1300">
                <a:solidFill>
                  <a:srgbClr val="FFFFFF"/>
                </a:solidFill>
              </a:rPr>
              <a:t> </a:t>
            </a:r>
            <a:endParaRPr sz="1300">
              <a:solidFill>
                <a:srgbClr val="FFFFFF"/>
              </a:solidFill>
            </a:endParaRPr>
          </a:p>
          <a:p>
            <a:pPr marL="0" lvl="0" indent="0" algn="l" rtl="0">
              <a:spcBef>
                <a:spcPts val="0"/>
              </a:spcBef>
              <a:spcAft>
                <a:spcPts val="0"/>
              </a:spcAft>
              <a:buNone/>
            </a:pPr>
            <a:endParaRPr/>
          </a:p>
        </p:txBody>
      </p:sp>
      <p:sp>
        <p:nvSpPr>
          <p:cNvPr id="256" name="Google Shape;256;p24"/>
          <p:cNvSpPr txBox="1"/>
          <p:nvPr/>
        </p:nvSpPr>
        <p:spPr>
          <a:xfrm>
            <a:off x="107300" y="1928800"/>
            <a:ext cx="4296000" cy="3068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300">
              <a:latin typeface="Lato"/>
              <a:ea typeface="Lato"/>
              <a:cs typeface="Lato"/>
              <a:sym typeface="Lato"/>
            </a:endParaRPr>
          </a:p>
          <a:p>
            <a:pPr marL="0" lvl="0" indent="0" algn="l" rtl="0">
              <a:spcBef>
                <a:spcPts val="0"/>
              </a:spcBef>
              <a:spcAft>
                <a:spcPts val="0"/>
              </a:spcAft>
              <a:buNone/>
            </a:pPr>
            <a:endParaRPr sz="1300">
              <a:latin typeface="Lato"/>
              <a:ea typeface="Lato"/>
              <a:cs typeface="Lato"/>
              <a:sym typeface="Lato"/>
            </a:endParaRPr>
          </a:p>
        </p:txBody>
      </p:sp>
      <p:sp>
        <p:nvSpPr>
          <p:cNvPr id="257" name="Google Shape;257;p24"/>
          <p:cNvSpPr txBox="1">
            <a:spLocks noGrp="1"/>
          </p:cNvSpPr>
          <p:nvPr>
            <p:ph type="title"/>
          </p:nvPr>
        </p:nvSpPr>
        <p:spPr>
          <a:xfrm>
            <a:off x="304025" y="527400"/>
            <a:ext cx="4335000" cy="61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Exploratory Data Analysis</a:t>
            </a:r>
            <a:endParaRPr/>
          </a:p>
        </p:txBody>
      </p:sp>
      <p:pic>
        <p:nvPicPr>
          <p:cNvPr id="258" name="Google Shape;258;p24"/>
          <p:cNvPicPr preferRelativeResize="0"/>
          <p:nvPr/>
        </p:nvPicPr>
        <p:blipFill>
          <a:blip r:embed="rId3">
            <a:alphaModFix/>
          </a:blip>
          <a:stretch>
            <a:fillRect/>
          </a:stretch>
        </p:blipFill>
        <p:spPr>
          <a:xfrm>
            <a:off x="141450" y="2118291"/>
            <a:ext cx="4227700" cy="2689709"/>
          </a:xfrm>
          <a:prstGeom prst="rect">
            <a:avLst/>
          </a:prstGeom>
          <a:noFill/>
          <a:ln>
            <a:noFill/>
          </a:ln>
        </p:spPr>
      </p:pic>
      <p:pic>
        <p:nvPicPr>
          <p:cNvPr id="259" name="Google Shape;259;p24"/>
          <p:cNvPicPr preferRelativeResize="0"/>
          <p:nvPr/>
        </p:nvPicPr>
        <p:blipFill>
          <a:blip r:embed="rId4">
            <a:alphaModFix/>
          </a:blip>
          <a:stretch>
            <a:fillRect/>
          </a:stretch>
        </p:blipFill>
        <p:spPr>
          <a:xfrm>
            <a:off x="4961425" y="1250313"/>
            <a:ext cx="3894475" cy="3497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grpSp>
        <p:nvGrpSpPr>
          <p:cNvPr id="264" name="Google Shape;264;p25"/>
          <p:cNvGrpSpPr/>
          <p:nvPr/>
        </p:nvGrpSpPr>
        <p:grpSpPr>
          <a:xfrm>
            <a:off x="4750500" y="321934"/>
            <a:ext cx="4075275" cy="2656705"/>
            <a:chOff x="4750500" y="1327525"/>
            <a:chExt cx="4075275" cy="1918892"/>
          </a:xfrm>
        </p:grpSpPr>
        <p:sp>
          <p:nvSpPr>
            <p:cNvPr id="265" name="Google Shape;265;p25"/>
            <p:cNvSpPr txBox="1"/>
            <p:nvPr/>
          </p:nvSpPr>
          <p:spPr>
            <a:xfrm>
              <a:off x="4811590" y="1724495"/>
              <a:ext cx="3877619" cy="152192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highlight>
                    <a:srgbClr val="FFFFFF"/>
                  </a:highlight>
                </a:rPr>
                <a:t>**********age original**********</a:t>
              </a:r>
              <a:endParaRPr sz="1000" dirty="0">
                <a:highlight>
                  <a:srgbClr val="FFFFFF"/>
                </a:highlight>
              </a:endParaRPr>
            </a:p>
            <a:p>
              <a:pPr marL="0" lvl="0" indent="0" algn="ctr" rtl="0">
                <a:spcBef>
                  <a:spcPts val="0"/>
                </a:spcBef>
                <a:spcAft>
                  <a:spcPts val="0"/>
                </a:spcAft>
                <a:buNone/>
              </a:pPr>
              <a:r>
                <a:rPr lang="en" sz="800" dirty="0">
                  <a:highlight>
                    <a:srgbClr val="FFFFFF"/>
                  </a:highlight>
                </a:rPr>
                <a:t>     values  	counts  	frequency</a:t>
              </a:r>
              <a:endParaRPr sz="800" dirty="0">
                <a:highlight>
                  <a:srgbClr val="FFFFFF"/>
                </a:highlight>
              </a:endParaRPr>
            </a:p>
            <a:p>
              <a:pPr marL="0" lvl="0" indent="0" algn="ctr" rtl="0">
                <a:spcBef>
                  <a:spcPts val="0"/>
                </a:spcBef>
                <a:spcAft>
                  <a:spcPts val="0"/>
                </a:spcAft>
                <a:buNone/>
              </a:pPr>
              <a:r>
                <a:rPr lang="en" sz="800" dirty="0">
                  <a:highlight>
                    <a:srgbClr val="FFFFFF"/>
                  </a:highlight>
                </a:rPr>
                <a:t>0       [70-80)   	26066   	0.256144</a:t>
              </a:r>
              <a:endParaRPr sz="800" dirty="0">
                <a:highlight>
                  <a:srgbClr val="FFFFFF"/>
                </a:highlight>
              </a:endParaRPr>
            </a:p>
            <a:p>
              <a:pPr marL="0" lvl="0" indent="0" algn="ctr" rtl="0">
                <a:spcBef>
                  <a:spcPts val="0"/>
                </a:spcBef>
                <a:spcAft>
                  <a:spcPts val="0"/>
                </a:spcAft>
                <a:buNone/>
              </a:pPr>
              <a:r>
                <a:rPr lang="en" sz="800" dirty="0">
                  <a:highlight>
                    <a:srgbClr val="FFFFFF"/>
                  </a:highlight>
                </a:rPr>
                <a:t>1      [60-70)   	22482   	0.220925</a:t>
              </a:r>
              <a:endParaRPr sz="800" dirty="0">
                <a:highlight>
                  <a:srgbClr val="FFFFFF"/>
                </a:highlight>
              </a:endParaRPr>
            </a:p>
            <a:p>
              <a:pPr marL="228600" lvl="0" indent="-228600" algn="ctr" rtl="0">
                <a:spcBef>
                  <a:spcPts val="0"/>
                </a:spcBef>
                <a:spcAft>
                  <a:spcPts val="0"/>
                </a:spcAft>
                <a:buAutoNum type="arabicPlain" startAt="2"/>
              </a:pPr>
              <a:r>
                <a:rPr lang="en" sz="800" dirty="0">
                  <a:highlight>
                    <a:srgbClr val="FFFFFF"/>
                  </a:highlight>
                </a:rPr>
                <a:t>[50-60)   	17256   	0.169570</a:t>
              </a:r>
            </a:p>
            <a:p>
              <a:pPr marL="228600" lvl="0" indent="-228600" algn="ctr" rtl="0">
                <a:spcBef>
                  <a:spcPts val="0"/>
                </a:spcBef>
                <a:spcAft>
                  <a:spcPts val="0"/>
                </a:spcAft>
                <a:buAutoNum type="arabicPlain" startAt="2"/>
              </a:pPr>
              <a:r>
                <a:rPr lang="en" sz="800" dirty="0">
                  <a:highlight>
                    <a:srgbClr val="FFFFFF"/>
                  </a:highlight>
                </a:rPr>
                <a:t>[80-90)   	17197   	0.168991</a:t>
              </a:r>
            </a:p>
            <a:p>
              <a:pPr marL="228600" lvl="0" indent="-228600" algn="ctr" rtl="0">
                <a:spcBef>
                  <a:spcPts val="0"/>
                </a:spcBef>
                <a:spcAft>
                  <a:spcPts val="0"/>
                </a:spcAft>
                <a:buAutoNum type="arabicPlain" startAt="2"/>
              </a:pPr>
              <a:r>
                <a:rPr lang="en-US" sz="800" dirty="0">
                  <a:highlight>
                    <a:srgbClr val="FFFFFF"/>
                  </a:highlight>
                </a:rPr>
                <a:t> [40-50)    	 9685   	0.0951725 </a:t>
              </a:r>
            </a:p>
            <a:p>
              <a:pPr marL="228600" lvl="0" indent="-228600" algn="ctr" rtl="0">
                <a:spcBef>
                  <a:spcPts val="0"/>
                </a:spcBef>
                <a:spcAft>
                  <a:spcPts val="0"/>
                </a:spcAft>
                <a:buAutoNum type="arabicPlain" startAt="5"/>
              </a:pPr>
              <a:r>
                <a:rPr lang="en" sz="800" dirty="0">
                  <a:highlight>
                    <a:srgbClr val="FFFFFF"/>
                  </a:highlight>
                </a:rPr>
                <a:t>[30-40)    	3775   	0.037096</a:t>
              </a:r>
            </a:p>
            <a:p>
              <a:pPr marL="228600" lvl="0" indent="-228600" algn="ctr" rtl="0">
                <a:spcBef>
                  <a:spcPts val="0"/>
                </a:spcBef>
                <a:spcAft>
                  <a:spcPts val="0"/>
                </a:spcAft>
                <a:buAutoNum type="arabicPlain" startAt="5"/>
              </a:pPr>
              <a:r>
                <a:rPr lang="en" sz="800" dirty="0">
                  <a:highlight>
                    <a:srgbClr val="FFFFFF"/>
                  </a:highlight>
                </a:rPr>
                <a:t>[90-100)           2793   	0.027446</a:t>
              </a:r>
              <a:endParaRPr sz="800" dirty="0">
                <a:highlight>
                  <a:srgbClr val="FFFFFF"/>
                </a:highlight>
              </a:endParaRPr>
            </a:p>
            <a:p>
              <a:pPr marL="228600" lvl="0" indent="-228600" algn="ctr" rtl="0">
                <a:spcBef>
                  <a:spcPts val="0"/>
                </a:spcBef>
                <a:spcAft>
                  <a:spcPts val="0"/>
                </a:spcAft>
                <a:buAutoNum type="arabicPlain" startAt="7"/>
              </a:pPr>
              <a:r>
                <a:rPr lang="en" sz="800" dirty="0">
                  <a:highlight>
                    <a:srgbClr val="FFFFFF"/>
                  </a:highlight>
                </a:rPr>
                <a:t>[20-30)    	1657   	0.016283</a:t>
              </a:r>
            </a:p>
            <a:p>
              <a:pPr marL="228600" lvl="0" indent="-228600" algn="ctr" rtl="0">
                <a:spcBef>
                  <a:spcPts val="0"/>
                </a:spcBef>
                <a:spcAft>
                  <a:spcPts val="0"/>
                </a:spcAft>
                <a:buAutoNum type="arabicPlain" startAt="7"/>
              </a:pPr>
              <a:r>
                <a:rPr lang="en" sz="800" dirty="0">
                  <a:highlight>
                    <a:srgbClr val="FFFFFF"/>
                  </a:highlight>
                </a:rPr>
                <a:t>[10-20)             691   	0.006790</a:t>
              </a:r>
              <a:endParaRPr sz="800" dirty="0">
                <a:highlight>
                  <a:srgbClr val="FFFFFF"/>
                </a:highlight>
              </a:endParaRPr>
            </a:p>
            <a:p>
              <a:pPr marL="0" lvl="0" indent="0" algn="ctr" rtl="0">
                <a:spcBef>
                  <a:spcPts val="0"/>
                </a:spcBef>
                <a:spcAft>
                  <a:spcPts val="0"/>
                </a:spcAft>
                <a:buNone/>
              </a:pPr>
              <a:r>
                <a:rPr lang="en" sz="800" dirty="0">
                  <a:highlight>
                    <a:srgbClr val="FFFFFF"/>
                  </a:highlight>
                </a:rPr>
                <a:t>9      [0-10)     	161   	0.001582</a:t>
              </a:r>
              <a:endParaRPr sz="800" dirty="0">
                <a:highlight>
                  <a:srgbClr val="FFFFFF"/>
                </a:highlight>
              </a:endParaRPr>
            </a:p>
            <a:p>
              <a:pPr marL="0" lvl="0" indent="0" algn="ctr" rtl="0">
                <a:spcBef>
                  <a:spcPts val="0"/>
                </a:spcBef>
                <a:spcAft>
                  <a:spcPts val="0"/>
                </a:spcAft>
                <a:buNone/>
              </a:pPr>
              <a:endParaRPr sz="1050" dirty="0">
                <a:highlight>
                  <a:srgbClr val="FFFFFF"/>
                </a:highlight>
              </a:endParaRPr>
            </a:p>
            <a:p>
              <a:pPr marL="0" lvl="0" indent="0" algn="ctr" rtl="0">
                <a:lnSpc>
                  <a:spcPct val="115000"/>
                </a:lnSpc>
                <a:spcBef>
                  <a:spcPts val="0"/>
                </a:spcBef>
                <a:spcAft>
                  <a:spcPts val="0"/>
                </a:spcAft>
                <a:buNone/>
              </a:pPr>
              <a:endParaRPr sz="800" dirty="0">
                <a:highlight>
                  <a:srgbClr val="FFFFFF"/>
                </a:highlight>
              </a:endParaRPr>
            </a:p>
            <a:p>
              <a:pPr marL="0" lvl="0" indent="0" algn="l" rtl="0">
                <a:spcBef>
                  <a:spcPts val="0"/>
                </a:spcBef>
                <a:spcAft>
                  <a:spcPts val="0"/>
                </a:spcAft>
                <a:buNone/>
              </a:pPr>
              <a:endParaRPr sz="900" dirty="0"/>
            </a:p>
          </p:txBody>
        </p:sp>
        <p:sp>
          <p:nvSpPr>
            <p:cNvPr id="266" name="Google Shape;266;p25"/>
            <p:cNvSpPr txBox="1"/>
            <p:nvPr/>
          </p:nvSpPr>
          <p:spPr>
            <a:xfrm>
              <a:off x="4750575" y="1327525"/>
              <a:ext cx="4075200" cy="350531"/>
            </a:xfrm>
            <a:prstGeom prst="rect">
              <a:avLst/>
            </a:prstGeom>
            <a:solidFill>
              <a:srgbClr val="1A9988"/>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dirty="0">
                  <a:solidFill>
                    <a:srgbClr val="FFFFFF"/>
                  </a:solidFill>
                  <a:latin typeface="Lato"/>
                  <a:ea typeface="Lato"/>
                  <a:cs typeface="Lato"/>
                  <a:sym typeface="Lato"/>
                </a:rPr>
                <a:t>Value Count Results:</a:t>
              </a:r>
              <a:endParaRPr sz="1300" dirty="0">
                <a:solidFill>
                  <a:srgbClr val="FFFFFF"/>
                </a:solidFill>
                <a:latin typeface="Lato"/>
                <a:ea typeface="Lato"/>
                <a:cs typeface="Lato"/>
                <a:sym typeface="Lato"/>
              </a:endParaRPr>
            </a:p>
          </p:txBody>
        </p:sp>
        <p:sp>
          <p:nvSpPr>
            <p:cNvPr id="267" name="Google Shape;267;p25"/>
            <p:cNvSpPr/>
            <p:nvPr/>
          </p:nvSpPr>
          <p:spPr>
            <a:xfrm>
              <a:off x="4750500" y="1327531"/>
              <a:ext cx="4075200" cy="1918800"/>
            </a:xfrm>
            <a:prstGeom prst="rect">
              <a:avLst/>
            </a:prstGeom>
            <a:noFill/>
            <a:ln w="9525" cap="flat" cmpd="sng">
              <a:solidFill>
                <a:srgbClr val="1A99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25"/>
          <p:cNvSpPr txBox="1">
            <a:spLocks noGrp="1"/>
          </p:cNvSpPr>
          <p:nvPr>
            <p:ph type="title"/>
          </p:nvPr>
        </p:nvSpPr>
        <p:spPr>
          <a:xfrm>
            <a:off x="350375" y="498200"/>
            <a:ext cx="3667800" cy="58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 Engineering</a:t>
            </a:r>
            <a:endParaRPr/>
          </a:p>
        </p:txBody>
      </p:sp>
      <p:grpSp>
        <p:nvGrpSpPr>
          <p:cNvPr id="269" name="Google Shape;269;p25"/>
          <p:cNvGrpSpPr/>
          <p:nvPr/>
        </p:nvGrpSpPr>
        <p:grpSpPr>
          <a:xfrm>
            <a:off x="350311" y="1322988"/>
            <a:ext cx="3983236" cy="3657939"/>
            <a:chOff x="6212550" y="1304875"/>
            <a:chExt cx="2632500" cy="3416400"/>
          </a:xfrm>
        </p:grpSpPr>
        <p:sp>
          <p:nvSpPr>
            <p:cNvPr id="270" name="Google Shape;270;p25"/>
            <p:cNvSpPr/>
            <p:nvPr/>
          </p:nvSpPr>
          <p:spPr>
            <a:xfrm>
              <a:off x="6215400" y="1304875"/>
              <a:ext cx="2628900" cy="3416400"/>
            </a:xfrm>
            <a:prstGeom prst="rect">
              <a:avLst/>
            </a:prstGeom>
            <a:noFill/>
            <a:ln w="9525" cap="flat" cmpd="sng">
              <a:solidFill>
                <a:srgbClr val="1A99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5"/>
            <p:cNvSpPr txBox="1"/>
            <p:nvPr/>
          </p:nvSpPr>
          <p:spPr>
            <a:xfrm>
              <a:off x="6212550" y="1304875"/>
              <a:ext cx="2632500" cy="464100"/>
            </a:xfrm>
            <a:prstGeom prst="rect">
              <a:avLst/>
            </a:prstGeom>
            <a:solidFill>
              <a:srgbClr val="1A99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25"/>
          <p:cNvSpPr txBox="1"/>
          <p:nvPr/>
        </p:nvSpPr>
        <p:spPr>
          <a:xfrm>
            <a:off x="454790" y="1340884"/>
            <a:ext cx="3774300" cy="43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FFFFFF"/>
                </a:solidFill>
                <a:latin typeface="Lato"/>
                <a:ea typeface="Lato"/>
                <a:cs typeface="Lato"/>
                <a:sym typeface="Lato"/>
              </a:rPr>
              <a:t>Cleaning Categorical Data:</a:t>
            </a:r>
            <a:endParaRPr sz="1300">
              <a:solidFill>
                <a:srgbClr val="FFFFFF"/>
              </a:solidFill>
              <a:latin typeface="Lato"/>
              <a:ea typeface="Lato"/>
              <a:cs typeface="Lato"/>
              <a:sym typeface="Lato"/>
            </a:endParaRPr>
          </a:p>
        </p:txBody>
      </p:sp>
      <p:sp>
        <p:nvSpPr>
          <p:cNvPr id="273" name="Google Shape;273;p25"/>
          <p:cNvSpPr/>
          <p:nvPr/>
        </p:nvSpPr>
        <p:spPr>
          <a:xfrm>
            <a:off x="611525" y="2136150"/>
            <a:ext cx="3317400" cy="73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1600"/>
              </a:spcAft>
              <a:buNone/>
            </a:pPr>
            <a:r>
              <a:rPr lang="en" sz="1200">
                <a:solidFill>
                  <a:schemeClr val="accent1"/>
                </a:solidFill>
                <a:latin typeface="Lato"/>
                <a:ea typeface="Lato"/>
                <a:cs typeface="Lato"/>
                <a:sym typeface="Lato"/>
              </a:rPr>
              <a:t>Replace imputed </a:t>
            </a:r>
            <a:r>
              <a:rPr lang="en" sz="1200" b="1">
                <a:solidFill>
                  <a:srgbClr val="FF0000"/>
                </a:solidFill>
                <a:latin typeface="Lato"/>
                <a:ea typeface="Lato"/>
                <a:cs typeface="Lato"/>
                <a:sym typeface="Lato"/>
              </a:rPr>
              <a:t>“?”</a:t>
            </a:r>
            <a:r>
              <a:rPr lang="en" sz="1200">
                <a:solidFill>
                  <a:schemeClr val="accent1"/>
                </a:solidFill>
                <a:latin typeface="Lato"/>
                <a:ea typeface="Lato"/>
                <a:cs typeface="Lato"/>
                <a:sym typeface="Lato"/>
              </a:rPr>
              <a:t> with </a:t>
            </a:r>
            <a:r>
              <a:rPr lang="en" sz="1200" b="1">
                <a:solidFill>
                  <a:srgbClr val="6AA84F"/>
                </a:solidFill>
                <a:latin typeface="Lato"/>
                <a:ea typeface="Lato"/>
                <a:cs typeface="Lato"/>
                <a:sym typeface="Lato"/>
              </a:rPr>
              <a:t>“unknown”</a:t>
            </a:r>
            <a:endParaRPr sz="1200" b="1">
              <a:solidFill>
                <a:srgbClr val="6AA84F"/>
              </a:solidFill>
              <a:latin typeface="Lato"/>
              <a:ea typeface="Lato"/>
              <a:cs typeface="Lato"/>
              <a:sym typeface="Lato"/>
            </a:endParaRPr>
          </a:p>
        </p:txBody>
      </p:sp>
      <p:sp>
        <p:nvSpPr>
          <p:cNvPr id="274" name="Google Shape;274;p25"/>
          <p:cNvSpPr/>
          <p:nvPr/>
        </p:nvSpPr>
        <p:spPr>
          <a:xfrm>
            <a:off x="596600" y="3236240"/>
            <a:ext cx="3317400" cy="73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dirty="0">
                <a:solidFill>
                  <a:schemeClr val="accent1"/>
                </a:solidFill>
                <a:latin typeface="Lato"/>
                <a:ea typeface="Lato"/>
                <a:cs typeface="Lato"/>
                <a:sym typeface="Lato"/>
              </a:rPr>
              <a:t>Dropped </a:t>
            </a:r>
            <a:r>
              <a:rPr lang="en" sz="1200" b="1" dirty="0">
                <a:solidFill>
                  <a:srgbClr val="FF0000"/>
                </a:solidFill>
                <a:latin typeface="Lato"/>
                <a:ea typeface="Lato"/>
                <a:cs typeface="Lato"/>
                <a:sym typeface="Lato"/>
              </a:rPr>
              <a:t>“Unknown/Invalid”</a:t>
            </a:r>
            <a:r>
              <a:rPr lang="en" sz="1200" dirty="0">
                <a:solidFill>
                  <a:schemeClr val="accent1"/>
                </a:solidFill>
                <a:latin typeface="Lato"/>
                <a:ea typeface="Lato"/>
                <a:cs typeface="Lato"/>
                <a:sym typeface="Lato"/>
              </a:rPr>
              <a:t> in </a:t>
            </a:r>
            <a:endParaRPr sz="1200" dirty="0">
              <a:solidFill>
                <a:schemeClr val="accent1"/>
              </a:solidFill>
              <a:latin typeface="Lato"/>
              <a:ea typeface="Lato"/>
              <a:cs typeface="Lato"/>
              <a:sym typeface="Lato"/>
            </a:endParaRPr>
          </a:p>
          <a:p>
            <a:pPr marL="0" lvl="0" indent="0" algn="ctr" rtl="0">
              <a:lnSpc>
                <a:spcPct val="115000"/>
              </a:lnSpc>
              <a:spcBef>
                <a:spcPts val="1600"/>
              </a:spcBef>
              <a:spcAft>
                <a:spcPts val="0"/>
              </a:spcAft>
              <a:buNone/>
            </a:pPr>
            <a:r>
              <a:rPr lang="en" sz="1200" dirty="0">
                <a:solidFill>
                  <a:schemeClr val="accent1"/>
                </a:solidFill>
                <a:latin typeface="Lato"/>
                <a:ea typeface="Lato"/>
                <a:cs typeface="Lato"/>
                <a:sym typeface="Lato"/>
              </a:rPr>
              <a:t>Gender since it was </a:t>
            </a:r>
            <a:r>
              <a:rPr lang="en" sz="1200" b="1" i="1" dirty="0">
                <a:solidFill>
                  <a:schemeClr val="accent1"/>
                </a:solidFill>
                <a:latin typeface="Lato"/>
                <a:ea typeface="Lato"/>
                <a:cs typeface="Lato"/>
                <a:sym typeface="Lato"/>
              </a:rPr>
              <a:t>0.0029%</a:t>
            </a:r>
            <a:r>
              <a:rPr lang="en" sz="1200" dirty="0">
                <a:solidFill>
                  <a:schemeClr val="accent1"/>
                </a:solidFill>
                <a:latin typeface="Lato"/>
                <a:ea typeface="Lato"/>
                <a:cs typeface="Lato"/>
                <a:sym typeface="Lato"/>
              </a:rPr>
              <a:t> of data set</a:t>
            </a:r>
            <a:endParaRPr sz="1200" dirty="0">
              <a:solidFill>
                <a:schemeClr val="accent1"/>
              </a:solidFill>
              <a:latin typeface="Lato"/>
              <a:ea typeface="Lato"/>
              <a:cs typeface="Lato"/>
              <a:sym typeface="Lato"/>
            </a:endParaRPr>
          </a:p>
          <a:p>
            <a:pPr marL="0" lvl="0" indent="0" algn="ctr" rtl="0">
              <a:spcBef>
                <a:spcPts val="1600"/>
              </a:spcBef>
              <a:spcAft>
                <a:spcPts val="0"/>
              </a:spcAft>
              <a:buNone/>
            </a:pPr>
            <a:endParaRPr sz="1100" dirty="0">
              <a:latin typeface="Lato"/>
              <a:ea typeface="Lato"/>
              <a:cs typeface="Lato"/>
              <a:sym typeface="Lato"/>
            </a:endParaRPr>
          </a:p>
          <a:p>
            <a:pPr marL="0" lvl="0" indent="0" algn="l" rtl="0">
              <a:spcBef>
                <a:spcPts val="0"/>
              </a:spcBef>
              <a:spcAft>
                <a:spcPts val="0"/>
              </a:spcAft>
              <a:buNone/>
            </a:pPr>
            <a:endParaRPr sz="1300" dirty="0">
              <a:latin typeface="Lato"/>
              <a:ea typeface="Lato"/>
              <a:cs typeface="Lato"/>
              <a:sym typeface="Lato"/>
            </a:endParaRPr>
          </a:p>
        </p:txBody>
      </p:sp>
      <p:sp>
        <p:nvSpPr>
          <p:cNvPr id="275" name="Google Shape;275;p25"/>
          <p:cNvSpPr/>
          <p:nvPr/>
        </p:nvSpPr>
        <p:spPr>
          <a:xfrm>
            <a:off x="596600" y="4322783"/>
            <a:ext cx="3317400" cy="377356"/>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dirty="0">
                <a:solidFill>
                  <a:schemeClr val="accent1"/>
                </a:solidFill>
                <a:latin typeface="Lato"/>
                <a:ea typeface="Lato"/>
                <a:cs typeface="Lato"/>
                <a:sym typeface="Lato"/>
              </a:rPr>
              <a:t>Converted Age to numerical data</a:t>
            </a:r>
            <a:endParaRPr sz="1200" b="1" dirty="0">
              <a:latin typeface="Lato"/>
              <a:ea typeface="Lato"/>
              <a:cs typeface="Lato"/>
              <a:sym typeface="Lato"/>
            </a:endParaRPr>
          </a:p>
          <a:p>
            <a:pPr marL="0" lvl="0" indent="0" algn="ctr" rtl="0">
              <a:spcBef>
                <a:spcPts val="1600"/>
              </a:spcBef>
              <a:spcAft>
                <a:spcPts val="0"/>
              </a:spcAft>
              <a:buNone/>
            </a:pPr>
            <a:endParaRPr sz="1300" b="1" dirty="0">
              <a:latin typeface="Lato"/>
              <a:ea typeface="Lato"/>
              <a:cs typeface="Lato"/>
              <a:sym typeface="Lato"/>
            </a:endParaRPr>
          </a:p>
        </p:txBody>
      </p:sp>
      <p:sp>
        <p:nvSpPr>
          <p:cNvPr id="276" name="Google Shape;276;p25"/>
          <p:cNvSpPr/>
          <p:nvPr/>
        </p:nvSpPr>
        <p:spPr>
          <a:xfrm>
            <a:off x="4750550" y="2978700"/>
            <a:ext cx="4075200" cy="2002200"/>
          </a:xfrm>
          <a:prstGeom prst="rect">
            <a:avLst/>
          </a:prstGeom>
          <a:noFill/>
          <a:ln w="9525" cap="flat" cmpd="sng">
            <a:solidFill>
              <a:srgbClr val="1A998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highlight>
                  <a:schemeClr val="lt1"/>
                </a:highlight>
              </a:rPr>
              <a:t>**********age converted**********</a:t>
            </a:r>
            <a:endParaRPr sz="1000" dirty="0">
              <a:highlight>
                <a:schemeClr val="lt1"/>
              </a:highlight>
            </a:endParaRPr>
          </a:p>
          <a:p>
            <a:pPr marL="0" lvl="0" indent="0" algn="ctr" rtl="0">
              <a:spcBef>
                <a:spcPts val="0"/>
              </a:spcBef>
              <a:spcAft>
                <a:spcPts val="0"/>
              </a:spcAft>
              <a:buNone/>
            </a:pPr>
            <a:r>
              <a:rPr lang="en" sz="800" dirty="0">
                <a:highlight>
                  <a:schemeClr val="lt1"/>
                </a:highlight>
              </a:rPr>
              <a:t>   	values  	counts  	frequency</a:t>
            </a:r>
            <a:endParaRPr sz="800" dirty="0">
              <a:highlight>
                <a:schemeClr val="lt1"/>
              </a:highlight>
            </a:endParaRPr>
          </a:p>
          <a:p>
            <a:pPr marL="0" lvl="0" indent="0" algn="ctr" rtl="0">
              <a:spcBef>
                <a:spcPts val="0"/>
              </a:spcBef>
              <a:spcAft>
                <a:spcPts val="0"/>
              </a:spcAft>
              <a:buNone/>
            </a:pPr>
            <a:r>
              <a:rPr lang="en" sz="800" dirty="0">
                <a:highlight>
                  <a:schemeClr val="lt1"/>
                </a:highlight>
              </a:rPr>
              <a:t>0      	75   	26066   	0.256144</a:t>
            </a:r>
            <a:endParaRPr sz="800" dirty="0">
              <a:highlight>
                <a:schemeClr val="lt1"/>
              </a:highlight>
            </a:endParaRPr>
          </a:p>
          <a:p>
            <a:pPr marL="0" lvl="0" indent="0" algn="ctr" rtl="0">
              <a:spcBef>
                <a:spcPts val="0"/>
              </a:spcBef>
              <a:spcAft>
                <a:spcPts val="0"/>
              </a:spcAft>
              <a:buNone/>
            </a:pPr>
            <a:r>
              <a:rPr lang="en" sz="800" dirty="0">
                <a:highlight>
                  <a:schemeClr val="lt1"/>
                </a:highlight>
              </a:rPr>
              <a:t>1      	65   	22482   	0.220925</a:t>
            </a:r>
            <a:endParaRPr sz="800" dirty="0">
              <a:highlight>
                <a:schemeClr val="lt1"/>
              </a:highlight>
            </a:endParaRPr>
          </a:p>
          <a:p>
            <a:pPr marL="0" lvl="0" indent="0" algn="ctr" rtl="0">
              <a:spcBef>
                <a:spcPts val="0"/>
              </a:spcBef>
              <a:spcAft>
                <a:spcPts val="0"/>
              </a:spcAft>
              <a:buNone/>
            </a:pPr>
            <a:r>
              <a:rPr lang="en" sz="800" dirty="0">
                <a:highlight>
                  <a:schemeClr val="lt1"/>
                </a:highlight>
              </a:rPr>
              <a:t>2      	55   	17256   	0.169570</a:t>
            </a:r>
            <a:endParaRPr sz="800" dirty="0">
              <a:highlight>
                <a:schemeClr val="lt1"/>
              </a:highlight>
            </a:endParaRPr>
          </a:p>
          <a:p>
            <a:pPr marL="0" lvl="0" indent="0" algn="ctr" rtl="0">
              <a:spcBef>
                <a:spcPts val="0"/>
              </a:spcBef>
              <a:spcAft>
                <a:spcPts val="0"/>
              </a:spcAft>
              <a:buNone/>
            </a:pPr>
            <a:r>
              <a:rPr lang="en" sz="800" dirty="0">
                <a:highlight>
                  <a:schemeClr val="lt1"/>
                </a:highlight>
              </a:rPr>
              <a:t>3      	85   	17197   	0.168991</a:t>
            </a:r>
            <a:endParaRPr sz="800" dirty="0">
              <a:highlight>
                <a:schemeClr val="lt1"/>
              </a:highlight>
            </a:endParaRPr>
          </a:p>
          <a:p>
            <a:pPr marL="0" lvl="0" indent="0" algn="ctr" rtl="0">
              <a:spcBef>
                <a:spcPts val="0"/>
              </a:spcBef>
              <a:spcAft>
                <a:spcPts val="0"/>
              </a:spcAft>
              <a:buNone/>
            </a:pPr>
            <a:r>
              <a:rPr lang="en" sz="800" dirty="0">
                <a:highlight>
                  <a:schemeClr val="lt1"/>
                </a:highlight>
              </a:rPr>
              <a:t>4      	45    	9685   	0.095172</a:t>
            </a:r>
            <a:endParaRPr sz="800" dirty="0">
              <a:highlight>
                <a:schemeClr val="lt1"/>
              </a:highlight>
            </a:endParaRPr>
          </a:p>
          <a:p>
            <a:pPr marL="0" lvl="0" indent="0" algn="ctr" rtl="0">
              <a:spcBef>
                <a:spcPts val="0"/>
              </a:spcBef>
              <a:spcAft>
                <a:spcPts val="0"/>
              </a:spcAft>
              <a:buNone/>
            </a:pPr>
            <a:r>
              <a:rPr lang="en" sz="800" dirty="0">
                <a:highlight>
                  <a:schemeClr val="lt1"/>
                </a:highlight>
              </a:rPr>
              <a:t>5      	35    	3775   	0.037096</a:t>
            </a:r>
            <a:endParaRPr sz="800" dirty="0">
              <a:highlight>
                <a:schemeClr val="lt1"/>
              </a:highlight>
            </a:endParaRPr>
          </a:p>
          <a:p>
            <a:pPr marL="0" lvl="0" indent="0" algn="ctr" rtl="0">
              <a:spcBef>
                <a:spcPts val="0"/>
              </a:spcBef>
              <a:spcAft>
                <a:spcPts val="0"/>
              </a:spcAft>
              <a:buNone/>
            </a:pPr>
            <a:r>
              <a:rPr lang="en" sz="800" dirty="0">
                <a:highlight>
                  <a:schemeClr val="lt1"/>
                </a:highlight>
              </a:rPr>
              <a:t>6      	95    	2793   	0.027446</a:t>
            </a:r>
            <a:endParaRPr sz="800" dirty="0">
              <a:highlight>
                <a:schemeClr val="lt1"/>
              </a:highlight>
            </a:endParaRPr>
          </a:p>
          <a:p>
            <a:pPr marL="0" lvl="0" indent="0" algn="ctr" rtl="0">
              <a:spcBef>
                <a:spcPts val="0"/>
              </a:spcBef>
              <a:spcAft>
                <a:spcPts val="0"/>
              </a:spcAft>
              <a:buNone/>
            </a:pPr>
            <a:r>
              <a:rPr lang="en" sz="800" dirty="0">
                <a:highlight>
                  <a:schemeClr val="lt1"/>
                </a:highlight>
              </a:rPr>
              <a:t>7      	25    	1657   	0.016283</a:t>
            </a:r>
            <a:endParaRPr sz="800" dirty="0">
              <a:highlight>
                <a:schemeClr val="lt1"/>
              </a:highlight>
            </a:endParaRPr>
          </a:p>
          <a:p>
            <a:pPr marL="0" lvl="0" indent="0" algn="ctr" rtl="0">
              <a:spcBef>
                <a:spcPts val="0"/>
              </a:spcBef>
              <a:spcAft>
                <a:spcPts val="0"/>
              </a:spcAft>
              <a:buNone/>
            </a:pPr>
            <a:r>
              <a:rPr lang="en" sz="800" dirty="0">
                <a:highlight>
                  <a:schemeClr val="lt1"/>
                </a:highlight>
              </a:rPr>
              <a:t>8      	15     	691   	0.006790</a:t>
            </a:r>
            <a:endParaRPr sz="800" dirty="0">
              <a:highlight>
                <a:schemeClr val="lt1"/>
              </a:highlight>
            </a:endParaRPr>
          </a:p>
          <a:p>
            <a:pPr marL="0" lvl="0" indent="0" algn="ctr" rtl="0">
              <a:lnSpc>
                <a:spcPct val="115000"/>
              </a:lnSpc>
              <a:spcBef>
                <a:spcPts val="0"/>
              </a:spcBef>
              <a:spcAft>
                <a:spcPts val="0"/>
              </a:spcAft>
              <a:buNone/>
            </a:pPr>
            <a:r>
              <a:rPr lang="en" sz="800" dirty="0">
                <a:highlight>
                  <a:schemeClr val="lt1"/>
                </a:highlight>
              </a:rPr>
              <a:t>9       	5     	161   	0.001582</a:t>
            </a:r>
            <a:endParaRPr sz="800" dirty="0"/>
          </a:p>
        </p:txBody>
      </p:sp>
      <p:sp>
        <p:nvSpPr>
          <p:cNvPr id="277" name="Google Shape;277;p25"/>
          <p:cNvSpPr/>
          <p:nvPr/>
        </p:nvSpPr>
        <p:spPr>
          <a:xfrm>
            <a:off x="2182931" y="2918256"/>
            <a:ext cx="284700" cy="282000"/>
          </a:xfrm>
          <a:prstGeom prst="downArrow">
            <a:avLst>
              <a:gd name="adj1" fmla="val 50000"/>
              <a:gd name="adj2" fmla="val 50000"/>
            </a:avLst>
          </a:prstGeom>
          <a:solidFill>
            <a:srgbClr val="3C78D8"/>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5"/>
          <p:cNvSpPr/>
          <p:nvPr/>
        </p:nvSpPr>
        <p:spPr>
          <a:xfrm>
            <a:off x="2199579" y="4004799"/>
            <a:ext cx="284700" cy="282000"/>
          </a:xfrm>
          <a:prstGeom prst="downArrow">
            <a:avLst>
              <a:gd name="adj1" fmla="val 50000"/>
              <a:gd name="adj2" fmla="val 50000"/>
            </a:avLst>
          </a:prstGeom>
          <a:solidFill>
            <a:srgbClr val="3C78D8"/>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6"/>
          <p:cNvSpPr/>
          <p:nvPr/>
        </p:nvSpPr>
        <p:spPr>
          <a:xfrm>
            <a:off x="4751025" y="125650"/>
            <a:ext cx="4279500" cy="4900500"/>
          </a:xfrm>
          <a:prstGeom prst="rect">
            <a:avLst/>
          </a:prstGeom>
          <a:noFill/>
          <a:ln w="9525" cap="flat" cmpd="sng">
            <a:solidFill>
              <a:srgbClr val="1A99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txBox="1"/>
          <p:nvPr/>
        </p:nvSpPr>
        <p:spPr>
          <a:xfrm>
            <a:off x="323525" y="497700"/>
            <a:ext cx="3667800" cy="5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1A1A1A"/>
                </a:solidFill>
                <a:latin typeface="Raleway"/>
                <a:ea typeface="Raleway"/>
                <a:cs typeface="Raleway"/>
                <a:sym typeface="Raleway"/>
              </a:rPr>
              <a:t>Feature Engineering</a:t>
            </a:r>
            <a:endParaRPr sz="2600" b="1">
              <a:solidFill>
                <a:srgbClr val="1A1A1A"/>
              </a:solidFill>
              <a:latin typeface="Raleway"/>
              <a:ea typeface="Raleway"/>
              <a:cs typeface="Raleway"/>
              <a:sym typeface="Raleway"/>
            </a:endParaRPr>
          </a:p>
        </p:txBody>
      </p:sp>
      <p:grpSp>
        <p:nvGrpSpPr>
          <p:cNvPr id="285" name="Google Shape;285;p26"/>
          <p:cNvGrpSpPr/>
          <p:nvPr/>
        </p:nvGrpSpPr>
        <p:grpSpPr>
          <a:xfrm>
            <a:off x="323518" y="1426600"/>
            <a:ext cx="3983236" cy="3416400"/>
            <a:chOff x="6212550" y="1304875"/>
            <a:chExt cx="2632500" cy="3416400"/>
          </a:xfrm>
        </p:grpSpPr>
        <p:sp>
          <p:nvSpPr>
            <p:cNvPr id="286" name="Google Shape;286;p26"/>
            <p:cNvSpPr/>
            <p:nvPr/>
          </p:nvSpPr>
          <p:spPr>
            <a:xfrm>
              <a:off x="6215400" y="1304875"/>
              <a:ext cx="2628900" cy="3416400"/>
            </a:xfrm>
            <a:prstGeom prst="rect">
              <a:avLst/>
            </a:prstGeom>
            <a:noFill/>
            <a:ln w="9525" cap="flat" cmpd="sng">
              <a:solidFill>
                <a:srgbClr val="1A99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txBox="1"/>
            <p:nvPr/>
          </p:nvSpPr>
          <p:spPr>
            <a:xfrm>
              <a:off x="6212550" y="1304875"/>
              <a:ext cx="2632500" cy="464100"/>
            </a:xfrm>
            <a:prstGeom prst="rect">
              <a:avLst/>
            </a:prstGeom>
            <a:solidFill>
              <a:srgbClr val="1A99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26"/>
          <p:cNvSpPr txBox="1"/>
          <p:nvPr/>
        </p:nvSpPr>
        <p:spPr>
          <a:xfrm>
            <a:off x="414046" y="1426600"/>
            <a:ext cx="3774300" cy="46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FFFFFF"/>
                </a:solidFill>
                <a:latin typeface="Lato"/>
                <a:ea typeface="Lato"/>
                <a:cs typeface="Lato"/>
                <a:sym typeface="Lato"/>
              </a:rPr>
              <a:t>High Cardinality Categorical Features</a:t>
            </a:r>
            <a:endParaRPr sz="1300">
              <a:solidFill>
                <a:srgbClr val="FFFFFF"/>
              </a:solidFill>
              <a:latin typeface="Lato"/>
              <a:ea typeface="Lato"/>
              <a:cs typeface="Lato"/>
              <a:sym typeface="Lato"/>
            </a:endParaRPr>
          </a:p>
        </p:txBody>
      </p:sp>
      <p:sp>
        <p:nvSpPr>
          <p:cNvPr id="289" name="Google Shape;289;p26"/>
          <p:cNvSpPr txBox="1"/>
          <p:nvPr/>
        </p:nvSpPr>
        <p:spPr>
          <a:xfrm>
            <a:off x="426050" y="1888000"/>
            <a:ext cx="3750300" cy="295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600">
              <a:solidFill>
                <a:srgbClr val="595959"/>
              </a:solidFill>
              <a:latin typeface="Lato"/>
              <a:ea typeface="Lato"/>
              <a:cs typeface="Lato"/>
              <a:sym typeface="Lato"/>
            </a:endParaRPr>
          </a:p>
        </p:txBody>
      </p:sp>
      <p:sp>
        <p:nvSpPr>
          <p:cNvPr id="290" name="Google Shape;290;p26"/>
          <p:cNvSpPr txBox="1"/>
          <p:nvPr/>
        </p:nvSpPr>
        <p:spPr>
          <a:xfrm>
            <a:off x="4751025" y="125650"/>
            <a:ext cx="4279500" cy="461400"/>
          </a:xfrm>
          <a:prstGeom prst="rect">
            <a:avLst/>
          </a:prstGeom>
          <a:solidFill>
            <a:srgbClr val="1A9988"/>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FFFFFF"/>
                </a:solidFill>
                <a:latin typeface="Lato"/>
                <a:ea typeface="Lato"/>
                <a:cs typeface="Lato"/>
                <a:sym typeface="Lato"/>
              </a:rPr>
              <a:t>Reduce dimensionality</a:t>
            </a:r>
            <a:endParaRPr sz="1300">
              <a:solidFill>
                <a:srgbClr val="FFFFFF"/>
              </a:solidFill>
              <a:latin typeface="Lato"/>
              <a:ea typeface="Lato"/>
              <a:cs typeface="Lato"/>
              <a:sym typeface="Lato"/>
            </a:endParaRPr>
          </a:p>
        </p:txBody>
      </p:sp>
      <p:sp>
        <p:nvSpPr>
          <p:cNvPr id="291" name="Google Shape;291;p26"/>
          <p:cNvSpPr/>
          <p:nvPr/>
        </p:nvSpPr>
        <p:spPr>
          <a:xfrm>
            <a:off x="611525" y="2136150"/>
            <a:ext cx="3317400" cy="94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chemeClr val="accent1"/>
                </a:solidFill>
                <a:latin typeface="Lato"/>
                <a:ea typeface="Lato"/>
                <a:cs typeface="Lato"/>
                <a:sym typeface="Lato"/>
              </a:rPr>
              <a:t>Consulted with MD and literature </a:t>
            </a:r>
            <a:endParaRPr sz="1200">
              <a:solidFill>
                <a:schemeClr val="accent1"/>
              </a:solidFill>
              <a:latin typeface="Lato"/>
              <a:ea typeface="Lato"/>
              <a:cs typeface="Lato"/>
              <a:sym typeface="Lato"/>
            </a:endParaRPr>
          </a:p>
          <a:p>
            <a:pPr marL="0" lvl="0" indent="0" algn="l" rtl="0">
              <a:lnSpc>
                <a:spcPct val="115000"/>
              </a:lnSpc>
              <a:spcBef>
                <a:spcPts val="0"/>
              </a:spcBef>
              <a:spcAft>
                <a:spcPts val="0"/>
              </a:spcAft>
              <a:buNone/>
            </a:pPr>
            <a:r>
              <a:rPr lang="en" sz="1200">
                <a:solidFill>
                  <a:schemeClr val="accent1"/>
                </a:solidFill>
                <a:latin typeface="Lato"/>
                <a:ea typeface="Lato"/>
                <a:cs typeface="Lato"/>
                <a:sym typeface="Lato"/>
              </a:rPr>
              <a:t>for strategy and method to group related values to reduce dimensions.</a:t>
            </a:r>
            <a:endParaRPr sz="1200" b="1">
              <a:solidFill>
                <a:srgbClr val="6AA84F"/>
              </a:solidFill>
              <a:latin typeface="Lato"/>
              <a:ea typeface="Lato"/>
              <a:cs typeface="Lato"/>
              <a:sym typeface="Lato"/>
            </a:endParaRPr>
          </a:p>
        </p:txBody>
      </p:sp>
      <p:sp>
        <p:nvSpPr>
          <p:cNvPr id="292" name="Google Shape;292;p26"/>
          <p:cNvSpPr/>
          <p:nvPr/>
        </p:nvSpPr>
        <p:spPr>
          <a:xfrm>
            <a:off x="802350" y="3477675"/>
            <a:ext cx="2791500" cy="105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“Admission_type_id”</a:t>
            </a:r>
            <a:endParaRPr sz="1200">
              <a:solidFill>
                <a:schemeClr val="accent1"/>
              </a:solidFill>
              <a:latin typeface="Lato"/>
              <a:ea typeface="Lato"/>
              <a:cs typeface="Lato"/>
              <a:sym typeface="Lato"/>
            </a:endParaRPr>
          </a:p>
          <a:p>
            <a:pPr marL="457200" lvl="0" indent="-304800" algn="l"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“Discharge_disposition_id”</a:t>
            </a:r>
            <a:endParaRPr sz="1200">
              <a:solidFill>
                <a:schemeClr val="accent1"/>
              </a:solidFill>
              <a:latin typeface="Lato"/>
              <a:ea typeface="Lato"/>
              <a:cs typeface="Lato"/>
              <a:sym typeface="Lato"/>
            </a:endParaRPr>
          </a:p>
          <a:p>
            <a:pPr marL="457200" lvl="0" indent="-304800" algn="l"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 “Admission_source_id”</a:t>
            </a:r>
            <a:endParaRPr sz="1200">
              <a:solidFill>
                <a:schemeClr val="accent1"/>
              </a:solidFill>
              <a:latin typeface="Lato"/>
              <a:ea typeface="Lato"/>
              <a:cs typeface="Lato"/>
              <a:sym typeface="Lato"/>
            </a:endParaRPr>
          </a:p>
          <a:p>
            <a:pPr marL="457200" lvl="0" indent="-304800" algn="l"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“diag_1”</a:t>
            </a:r>
            <a:endParaRPr sz="1200">
              <a:solidFill>
                <a:schemeClr val="accent1"/>
              </a:solidFill>
              <a:latin typeface="Lato"/>
              <a:ea typeface="Lato"/>
              <a:cs typeface="Lato"/>
              <a:sym typeface="Lato"/>
            </a:endParaRPr>
          </a:p>
          <a:p>
            <a:pPr marL="457200" lvl="0" indent="0" algn="l" rtl="0">
              <a:lnSpc>
                <a:spcPct val="115000"/>
              </a:lnSpc>
              <a:spcBef>
                <a:spcPts val="1600"/>
              </a:spcBef>
              <a:spcAft>
                <a:spcPts val="1600"/>
              </a:spcAft>
              <a:buNone/>
            </a:pPr>
            <a:endParaRPr sz="800" b="1">
              <a:solidFill>
                <a:srgbClr val="FF0000"/>
              </a:solidFill>
              <a:latin typeface="Lato"/>
              <a:ea typeface="Lato"/>
              <a:cs typeface="Lato"/>
              <a:sym typeface="Lato"/>
            </a:endParaRPr>
          </a:p>
        </p:txBody>
      </p:sp>
      <p:sp>
        <p:nvSpPr>
          <p:cNvPr id="293" name="Google Shape;293;p26"/>
          <p:cNvSpPr txBox="1"/>
          <p:nvPr/>
        </p:nvSpPr>
        <p:spPr>
          <a:xfrm>
            <a:off x="6974349" y="2948625"/>
            <a:ext cx="2070697" cy="200074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dirty="0">
                <a:highlight>
                  <a:srgbClr val="FFFFFF"/>
                </a:highlight>
              </a:rPr>
              <a:t>*******************diag_1 original******************</a:t>
            </a:r>
            <a:endParaRPr sz="700" dirty="0">
              <a:highlight>
                <a:srgbClr val="FFFFFF"/>
              </a:highlight>
            </a:endParaRPr>
          </a:p>
          <a:p>
            <a:pPr marL="0" lvl="0" indent="0" algn="l" rtl="0">
              <a:spcBef>
                <a:spcPts val="0"/>
              </a:spcBef>
              <a:spcAft>
                <a:spcPts val="0"/>
              </a:spcAft>
              <a:buNone/>
            </a:pPr>
            <a:r>
              <a:rPr lang="en" sz="700" dirty="0">
                <a:highlight>
                  <a:srgbClr val="FFFFFF"/>
                </a:highlight>
              </a:rPr>
              <a:t>[716 unique values]</a:t>
            </a:r>
            <a:endParaRPr sz="700" dirty="0">
              <a:highlight>
                <a:srgbClr val="FFFFFF"/>
              </a:highlight>
            </a:endParaRPr>
          </a:p>
          <a:p>
            <a:pPr marL="0" lvl="0" indent="0" algn="l" rtl="0">
              <a:spcBef>
                <a:spcPts val="0"/>
              </a:spcBef>
              <a:spcAft>
                <a:spcPts val="0"/>
              </a:spcAft>
              <a:buNone/>
            </a:pPr>
            <a:endParaRPr sz="700" dirty="0">
              <a:highlight>
                <a:srgbClr val="FFFFFF"/>
              </a:highlight>
            </a:endParaRPr>
          </a:p>
          <a:p>
            <a:pPr marL="0" lvl="0" indent="0" algn="ctr" rtl="0">
              <a:spcBef>
                <a:spcPts val="0"/>
              </a:spcBef>
              <a:spcAft>
                <a:spcPts val="0"/>
              </a:spcAft>
              <a:buNone/>
            </a:pPr>
            <a:r>
              <a:rPr lang="en" sz="700" dirty="0">
                <a:highlight>
                  <a:srgbClr val="FFFFFF"/>
                </a:highlight>
              </a:rPr>
              <a:t>******************diag_1 cleaned******************</a:t>
            </a:r>
            <a:endParaRPr sz="700" dirty="0">
              <a:highlight>
                <a:srgbClr val="FFFFFF"/>
              </a:highlight>
            </a:endParaRPr>
          </a:p>
          <a:p>
            <a:pPr marL="0" lvl="0" indent="0" algn="l" rtl="0">
              <a:spcBef>
                <a:spcPts val="0"/>
              </a:spcBef>
              <a:spcAft>
                <a:spcPts val="0"/>
              </a:spcAft>
              <a:buNone/>
            </a:pPr>
            <a:r>
              <a:rPr lang="en" sz="700" dirty="0">
                <a:highlight>
                  <a:srgbClr val="FFFFFF"/>
                </a:highlight>
              </a:rPr>
              <a:t>values 		 counts  frequency</a:t>
            </a:r>
            <a:endParaRPr sz="700" dirty="0">
              <a:highlight>
                <a:srgbClr val="FFFFFF"/>
              </a:highlight>
            </a:endParaRPr>
          </a:p>
          <a:p>
            <a:pPr marL="0" lvl="0" indent="0" algn="l" rtl="0">
              <a:spcBef>
                <a:spcPts val="0"/>
              </a:spcBef>
              <a:spcAft>
                <a:spcPts val="0"/>
              </a:spcAft>
              <a:buNone/>
            </a:pPr>
            <a:r>
              <a:rPr lang="en" sz="700" dirty="0">
                <a:highlight>
                  <a:srgbClr val="FFFFFF"/>
                </a:highlight>
              </a:rPr>
              <a:t>Circulatory	29680   0.298772</a:t>
            </a:r>
            <a:endParaRPr sz="700" dirty="0">
              <a:highlight>
                <a:srgbClr val="FFFFFF"/>
              </a:highlight>
            </a:endParaRPr>
          </a:p>
          <a:p>
            <a:pPr marL="0" lvl="0" indent="0" algn="l" rtl="0">
              <a:spcBef>
                <a:spcPts val="0"/>
              </a:spcBef>
              <a:spcAft>
                <a:spcPts val="0"/>
              </a:spcAft>
              <a:buNone/>
            </a:pPr>
            <a:r>
              <a:rPr lang="en" sz="700" dirty="0">
                <a:highlight>
                  <a:srgbClr val="FFFFFF"/>
                </a:highlight>
              </a:rPr>
              <a:t>Respiratory	13934   0.140266</a:t>
            </a:r>
            <a:endParaRPr sz="700" dirty="0">
              <a:highlight>
                <a:srgbClr val="FFFFFF"/>
              </a:highlight>
            </a:endParaRPr>
          </a:p>
          <a:p>
            <a:pPr marL="0" lvl="0" indent="0" algn="l" rtl="0">
              <a:spcBef>
                <a:spcPts val="0"/>
              </a:spcBef>
              <a:spcAft>
                <a:spcPts val="0"/>
              </a:spcAft>
              <a:buNone/>
            </a:pPr>
            <a:r>
              <a:rPr lang="en" sz="700" dirty="0">
                <a:highlight>
                  <a:srgbClr val="FFFFFF"/>
                </a:highlight>
              </a:rPr>
              <a:t>Neoplasms	10883   0.109553</a:t>
            </a:r>
            <a:endParaRPr sz="700" dirty="0">
              <a:highlight>
                <a:srgbClr val="FFFFFF"/>
              </a:highlight>
            </a:endParaRPr>
          </a:p>
          <a:p>
            <a:pPr marL="0" lvl="0" indent="0" algn="l" rtl="0">
              <a:spcBef>
                <a:spcPts val="0"/>
              </a:spcBef>
              <a:spcAft>
                <a:spcPts val="0"/>
              </a:spcAft>
              <a:buNone/>
            </a:pPr>
            <a:r>
              <a:rPr lang="en" sz="700" dirty="0">
                <a:highlight>
                  <a:srgbClr val="FFFFFF"/>
                </a:highlight>
              </a:rPr>
              <a:t>Other	10041   0.101077</a:t>
            </a:r>
            <a:endParaRPr sz="700" dirty="0">
              <a:highlight>
                <a:srgbClr val="FFFFFF"/>
              </a:highlight>
            </a:endParaRPr>
          </a:p>
          <a:p>
            <a:pPr marL="0" lvl="0" indent="0" algn="l" rtl="0">
              <a:spcBef>
                <a:spcPts val="0"/>
              </a:spcBef>
              <a:spcAft>
                <a:spcPts val="0"/>
              </a:spcAft>
              <a:buNone/>
            </a:pPr>
            <a:r>
              <a:rPr lang="en" sz="700" dirty="0">
                <a:highlight>
                  <a:srgbClr val="FFFFFF"/>
                </a:highlight>
              </a:rPr>
              <a:t>Digestive	9333     0.093950</a:t>
            </a:r>
            <a:endParaRPr sz="700" dirty="0">
              <a:highlight>
                <a:srgbClr val="FFFFFF"/>
              </a:highlight>
            </a:endParaRPr>
          </a:p>
          <a:p>
            <a:pPr marL="0" lvl="0" indent="0" algn="l" rtl="0">
              <a:spcBef>
                <a:spcPts val="0"/>
              </a:spcBef>
              <a:spcAft>
                <a:spcPts val="0"/>
              </a:spcAft>
              <a:buNone/>
            </a:pPr>
            <a:r>
              <a:rPr lang="en" sz="700" dirty="0">
                <a:highlight>
                  <a:srgbClr val="FFFFFF"/>
                </a:highlight>
              </a:rPr>
              <a:t>Diabetes	8661     0.087185</a:t>
            </a:r>
            <a:endParaRPr sz="700" dirty="0">
              <a:highlight>
                <a:srgbClr val="FFFFFF"/>
              </a:highlight>
            </a:endParaRPr>
          </a:p>
          <a:p>
            <a:pPr marL="0" lvl="0" indent="0" algn="l" rtl="0">
              <a:spcBef>
                <a:spcPts val="0"/>
              </a:spcBef>
              <a:spcAft>
                <a:spcPts val="0"/>
              </a:spcAft>
              <a:buNone/>
            </a:pPr>
            <a:r>
              <a:rPr lang="en" sz="700" dirty="0">
                <a:highlight>
                  <a:srgbClr val="FFFFFF"/>
                </a:highlight>
              </a:rPr>
              <a:t>Injury	6851     0.068965</a:t>
            </a:r>
            <a:endParaRPr sz="700" dirty="0">
              <a:highlight>
                <a:srgbClr val="FFFFFF"/>
              </a:highlight>
            </a:endParaRPr>
          </a:p>
          <a:p>
            <a:pPr marL="0" lvl="0" indent="0" algn="l" rtl="0">
              <a:spcBef>
                <a:spcPts val="0"/>
              </a:spcBef>
              <a:spcAft>
                <a:spcPts val="0"/>
              </a:spcAft>
              <a:buNone/>
            </a:pPr>
            <a:r>
              <a:rPr lang="en" sz="700" dirty="0">
                <a:highlight>
                  <a:srgbClr val="FFFFFF"/>
                </a:highlight>
              </a:rPr>
              <a:t>Genitourinary	5002     0.050352</a:t>
            </a:r>
            <a:endParaRPr sz="700" dirty="0">
              <a:highlight>
                <a:srgbClr val="FFFFFF"/>
              </a:highlight>
            </a:endParaRPr>
          </a:p>
          <a:p>
            <a:pPr marL="0" lvl="0" indent="0" algn="l" rtl="0">
              <a:spcBef>
                <a:spcPts val="0"/>
              </a:spcBef>
              <a:spcAft>
                <a:spcPts val="0"/>
              </a:spcAft>
              <a:buNone/>
            </a:pPr>
            <a:r>
              <a:rPr lang="en" sz="700" dirty="0">
                <a:highlight>
                  <a:srgbClr val="FFFFFF"/>
                </a:highlight>
              </a:rPr>
              <a:t>musculoskeletal    	4935     0.049678</a:t>
            </a:r>
            <a:endParaRPr sz="700" dirty="0">
              <a:highlight>
                <a:srgbClr val="FFFFFF"/>
              </a:highlight>
            </a:endParaRPr>
          </a:p>
          <a:p>
            <a:pPr marL="0" lvl="0" indent="0" algn="l" rtl="0">
              <a:spcBef>
                <a:spcPts val="0"/>
              </a:spcBef>
              <a:spcAft>
                <a:spcPts val="0"/>
              </a:spcAft>
              <a:buNone/>
            </a:pPr>
            <a:r>
              <a:rPr lang="en" sz="700" dirty="0">
                <a:highlight>
                  <a:srgbClr val="FFFFFF"/>
                </a:highlight>
              </a:rPr>
              <a:t>       ?      	20          0.000201</a:t>
            </a:r>
            <a:endParaRPr sz="700" dirty="0">
              <a:highlight>
                <a:srgbClr val="FFFFFF"/>
              </a:highlight>
            </a:endParaRPr>
          </a:p>
        </p:txBody>
      </p:sp>
      <p:sp>
        <p:nvSpPr>
          <p:cNvPr id="294" name="Google Shape;294;p26"/>
          <p:cNvSpPr txBox="1"/>
          <p:nvPr/>
        </p:nvSpPr>
        <p:spPr>
          <a:xfrm>
            <a:off x="4818021" y="1038250"/>
            <a:ext cx="2064300" cy="12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highlight>
                  <a:srgbClr val="FFFFFF"/>
                </a:highlight>
              </a:rPr>
              <a:t>**********admission_type_id original**********</a:t>
            </a:r>
            <a:endParaRPr sz="700">
              <a:highlight>
                <a:srgbClr val="FFFFFF"/>
              </a:highlight>
            </a:endParaRPr>
          </a:p>
          <a:p>
            <a:pPr marL="0" lvl="0" indent="0" algn="l" rtl="0">
              <a:spcBef>
                <a:spcPts val="0"/>
              </a:spcBef>
              <a:spcAft>
                <a:spcPts val="0"/>
              </a:spcAft>
              <a:buNone/>
            </a:pPr>
            <a:r>
              <a:rPr lang="en" sz="700">
                <a:highlight>
                  <a:srgbClr val="FFFFFF"/>
                </a:highlight>
              </a:rPr>
              <a:t>[ 8 unique values]</a:t>
            </a:r>
            <a:endParaRPr sz="700">
              <a:highlight>
                <a:srgbClr val="FFFFFF"/>
              </a:highlight>
            </a:endParaRPr>
          </a:p>
          <a:p>
            <a:pPr marL="0" lvl="0" indent="0" algn="l" rtl="0">
              <a:spcBef>
                <a:spcPts val="0"/>
              </a:spcBef>
              <a:spcAft>
                <a:spcPts val="0"/>
              </a:spcAft>
              <a:buNone/>
            </a:pPr>
            <a:endParaRPr sz="700">
              <a:highlight>
                <a:srgbClr val="FFFFFF"/>
              </a:highlight>
            </a:endParaRPr>
          </a:p>
          <a:p>
            <a:pPr marL="0" lvl="0" indent="0" algn="l" rtl="0">
              <a:spcBef>
                <a:spcPts val="0"/>
              </a:spcBef>
              <a:spcAft>
                <a:spcPts val="0"/>
              </a:spcAft>
              <a:buNone/>
            </a:pPr>
            <a:r>
              <a:rPr lang="en" sz="700">
                <a:highlight>
                  <a:srgbClr val="FFFFFF"/>
                </a:highlight>
              </a:rPr>
              <a:t>**********admission_type_id cleaned**********</a:t>
            </a:r>
            <a:endParaRPr sz="700">
              <a:highlight>
                <a:srgbClr val="FFFFFF"/>
              </a:highlight>
            </a:endParaRPr>
          </a:p>
          <a:p>
            <a:pPr marL="0" lvl="0" indent="0" algn="l" rtl="0">
              <a:spcBef>
                <a:spcPts val="0"/>
              </a:spcBef>
              <a:spcAft>
                <a:spcPts val="0"/>
              </a:spcAft>
              <a:buNone/>
            </a:pPr>
            <a:r>
              <a:rPr lang="en" sz="700">
                <a:highlight>
                  <a:srgbClr val="FFFFFF"/>
                </a:highlight>
              </a:rPr>
              <a:t>     Values   counts  frequency</a:t>
            </a:r>
            <a:endParaRPr sz="700">
              <a:highlight>
                <a:srgbClr val="FFFFFF"/>
              </a:highlight>
            </a:endParaRPr>
          </a:p>
          <a:p>
            <a:pPr marL="0" lvl="0" indent="0" algn="l" rtl="0">
              <a:spcBef>
                <a:spcPts val="0"/>
              </a:spcBef>
              <a:spcAft>
                <a:spcPts val="0"/>
              </a:spcAft>
              <a:buNone/>
            </a:pPr>
            <a:r>
              <a:rPr lang="en" sz="700">
                <a:highlight>
                  <a:srgbClr val="FFFFFF"/>
                </a:highlight>
              </a:rPr>
              <a:t>0   urgent     72489   0.712332</a:t>
            </a:r>
            <a:endParaRPr sz="700">
              <a:highlight>
                <a:srgbClr val="FFFFFF"/>
              </a:highlight>
            </a:endParaRPr>
          </a:p>
          <a:p>
            <a:pPr marL="0" lvl="0" indent="0" algn="l" rtl="0">
              <a:spcBef>
                <a:spcPts val="0"/>
              </a:spcBef>
              <a:spcAft>
                <a:spcPts val="0"/>
              </a:spcAft>
              <a:buNone/>
            </a:pPr>
            <a:r>
              <a:rPr lang="en" sz="700">
                <a:highlight>
                  <a:srgbClr val="FFFFFF"/>
                </a:highlight>
              </a:rPr>
              <a:t>1   elective   18868   0.185411</a:t>
            </a:r>
            <a:endParaRPr sz="700">
              <a:highlight>
                <a:srgbClr val="FFFFFF"/>
              </a:highlight>
            </a:endParaRPr>
          </a:p>
          <a:p>
            <a:pPr marL="0" lvl="0" indent="0" algn="l" rtl="0">
              <a:spcBef>
                <a:spcPts val="0"/>
              </a:spcBef>
              <a:spcAft>
                <a:spcPts val="0"/>
              </a:spcAft>
              <a:buNone/>
            </a:pPr>
            <a:r>
              <a:rPr lang="en" sz="700">
                <a:highlight>
                  <a:srgbClr val="FFFFFF"/>
                </a:highlight>
              </a:rPr>
              <a:t>2   na           10396   0.102159</a:t>
            </a:r>
            <a:endParaRPr sz="700">
              <a:highlight>
                <a:srgbClr val="FFFFFF"/>
              </a:highlight>
            </a:endParaRPr>
          </a:p>
          <a:p>
            <a:pPr marL="0" lvl="0" indent="0" algn="l" rtl="0">
              <a:lnSpc>
                <a:spcPct val="115000"/>
              </a:lnSpc>
              <a:spcBef>
                <a:spcPts val="0"/>
              </a:spcBef>
              <a:spcAft>
                <a:spcPts val="0"/>
              </a:spcAft>
              <a:buNone/>
            </a:pPr>
            <a:r>
              <a:rPr lang="en" sz="700">
                <a:highlight>
                  <a:srgbClr val="FFFFFF"/>
                </a:highlight>
              </a:rPr>
              <a:t>3   newborn 10          0.000098</a:t>
            </a:r>
            <a:endParaRPr sz="700">
              <a:highlight>
                <a:srgbClr val="FFFFFF"/>
              </a:highlight>
            </a:endParaRPr>
          </a:p>
        </p:txBody>
      </p:sp>
      <p:sp>
        <p:nvSpPr>
          <p:cNvPr id="295" name="Google Shape;295;p26"/>
          <p:cNvSpPr txBox="1"/>
          <p:nvPr/>
        </p:nvSpPr>
        <p:spPr>
          <a:xfrm>
            <a:off x="6882325" y="1038250"/>
            <a:ext cx="2345700" cy="12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highlight>
                  <a:srgbClr val="FFFFFF"/>
                </a:highlight>
              </a:rPr>
              <a:t>**********discharge_disposition_id original**********</a:t>
            </a:r>
            <a:endParaRPr sz="700">
              <a:highlight>
                <a:srgbClr val="FFFFFF"/>
              </a:highlight>
            </a:endParaRPr>
          </a:p>
          <a:p>
            <a:pPr marL="0" lvl="0" indent="0" algn="l" rtl="0">
              <a:spcBef>
                <a:spcPts val="0"/>
              </a:spcBef>
              <a:spcAft>
                <a:spcPts val="0"/>
              </a:spcAft>
              <a:buNone/>
            </a:pPr>
            <a:r>
              <a:rPr lang="en" sz="700">
                <a:highlight>
                  <a:srgbClr val="FFFFFF"/>
                </a:highlight>
              </a:rPr>
              <a:t>   [ 25 unique values]</a:t>
            </a:r>
            <a:endParaRPr sz="700">
              <a:highlight>
                <a:srgbClr val="FFFFFF"/>
              </a:highlight>
            </a:endParaRPr>
          </a:p>
          <a:p>
            <a:pPr marL="0" lvl="0" indent="0" algn="l" rtl="0">
              <a:spcBef>
                <a:spcPts val="0"/>
              </a:spcBef>
              <a:spcAft>
                <a:spcPts val="0"/>
              </a:spcAft>
              <a:buNone/>
            </a:pPr>
            <a:endParaRPr sz="700">
              <a:highlight>
                <a:srgbClr val="FFFFFF"/>
              </a:highlight>
            </a:endParaRPr>
          </a:p>
          <a:p>
            <a:pPr marL="0" lvl="0" indent="0" algn="l" rtl="0">
              <a:spcBef>
                <a:spcPts val="0"/>
              </a:spcBef>
              <a:spcAft>
                <a:spcPts val="0"/>
              </a:spcAft>
              <a:buNone/>
            </a:pPr>
            <a:r>
              <a:rPr lang="en" sz="700">
                <a:highlight>
                  <a:srgbClr val="FFFFFF"/>
                </a:highlight>
              </a:rPr>
              <a:t>**********discharge_disposition_id cleaned**********</a:t>
            </a:r>
            <a:endParaRPr sz="700">
              <a:highlight>
                <a:srgbClr val="FFFFFF"/>
              </a:highlight>
            </a:endParaRPr>
          </a:p>
          <a:p>
            <a:pPr marL="0" lvl="0" indent="0" algn="l" rtl="0">
              <a:spcBef>
                <a:spcPts val="0"/>
              </a:spcBef>
              <a:spcAft>
                <a:spcPts val="0"/>
              </a:spcAft>
              <a:buNone/>
            </a:pPr>
            <a:r>
              <a:rPr lang="en" sz="700">
                <a:highlight>
                  <a:srgbClr val="FFFFFF"/>
                </a:highlight>
              </a:rPr>
              <a:t>     values     counts  frequency</a:t>
            </a:r>
            <a:endParaRPr sz="700">
              <a:highlight>
                <a:srgbClr val="FFFFFF"/>
              </a:highlight>
            </a:endParaRPr>
          </a:p>
          <a:p>
            <a:pPr marL="0" lvl="0" indent="0" algn="l" rtl="0">
              <a:spcBef>
                <a:spcPts val="0"/>
              </a:spcBef>
              <a:spcAft>
                <a:spcPts val="0"/>
              </a:spcAft>
              <a:buNone/>
            </a:pPr>
            <a:r>
              <a:rPr lang="en" sz="700">
                <a:highlight>
                  <a:srgbClr val="FFFFFF"/>
                </a:highlight>
              </a:rPr>
              <a:t>0   home      73134   0.736199</a:t>
            </a:r>
            <a:endParaRPr sz="700">
              <a:highlight>
                <a:srgbClr val="FFFFFF"/>
              </a:highlight>
            </a:endParaRPr>
          </a:p>
          <a:p>
            <a:pPr marL="0" lvl="0" indent="0" algn="l" rtl="0">
              <a:spcBef>
                <a:spcPts val="0"/>
              </a:spcBef>
              <a:spcAft>
                <a:spcPts val="0"/>
              </a:spcAft>
              <a:buNone/>
            </a:pPr>
            <a:r>
              <a:rPr lang="en" sz="700">
                <a:highlight>
                  <a:srgbClr val="FFFFFF"/>
                </a:highlight>
              </a:rPr>
              <a:t>1   assisted  15299   0.154006</a:t>
            </a:r>
            <a:endParaRPr sz="700">
              <a:highlight>
                <a:srgbClr val="FFFFFF"/>
              </a:highlight>
            </a:endParaRPr>
          </a:p>
          <a:p>
            <a:pPr marL="0" lvl="0" indent="0" algn="l" rtl="0">
              <a:spcBef>
                <a:spcPts val="0"/>
              </a:spcBef>
              <a:spcAft>
                <a:spcPts val="0"/>
              </a:spcAft>
              <a:buNone/>
            </a:pPr>
            <a:r>
              <a:rPr lang="en" sz="700">
                <a:highlight>
                  <a:srgbClr val="FFFFFF"/>
                </a:highlight>
              </a:rPr>
              <a:t>2   hospital   5604     0.056412</a:t>
            </a:r>
            <a:endParaRPr sz="700">
              <a:highlight>
                <a:srgbClr val="FFFFFF"/>
              </a:highlight>
            </a:endParaRPr>
          </a:p>
          <a:p>
            <a:pPr marL="0" lvl="0" indent="0" algn="l" rtl="0">
              <a:lnSpc>
                <a:spcPct val="115000"/>
              </a:lnSpc>
              <a:spcBef>
                <a:spcPts val="0"/>
              </a:spcBef>
              <a:spcAft>
                <a:spcPts val="0"/>
              </a:spcAft>
              <a:buNone/>
            </a:pPr>
            <a:r>
              <a:rPr lang="en" sz="700">
                <a:highlight>
                  <a:srgbClr val="FFFFFF"/>
                </a:highlight>
              </a:rPr>
              <a:t>3        na       5303     0.053382</a:t>
            </a:r>
            <a:endParaRPr sz="700">
              <a:highlight>
                <a:srgbClr val="FFFFFF"/>
              </a:highlight>
            </a:endParaRPr>
          </a:p>
        </p:txBody>
      </p:sp>
      <p:sp>
        <p:nvSpPr>
          <p:cNvPr id="296" name="Google Shape;296;p26"/>
          <p:cNvSpPr txBox="1"/>
          <p:nvPr/>
        </p:nvSpPr>
        <p:spPr>
          <a:xfrm>
            <a:off x="4795375" y="2948625"/>
            <a:ext cx="2109600" cy="12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highlight>
                  <a:srgbClr val="FFFFFF"/>
                </a:highlight>
              </a:rPr>
              <a:t>**********admission_source_id original**********</a:t>
            </a:r>
            <a:endParaRPr sz="700">
              <a:highlight>
                <a:srgbClr val="FFFFFF"/>
              </a:highlight>
            </a:endParaRPr>
          </a:p>
          <a:p>
            <a:pPr marL="0" lvl="0" indent="0" algn="l" rtl="0">
              <a:spcBef>
                <a:spcPts val="0"/>
              </a:spcBef>
              <a:spcAft>
                <a:spcPts val="0"/>
              </a:spcAft>
              <a:buNone/>
            </a:pPr>
            <a:r>
              <a:rPr lang="en" sz="700">
                <a:highlight>
                  <a:srgbClr val="FFFFFF"/>
                </a:highlight>
              </a:rPr>
              <a:t>[ 16 unique values]</a:t>
            </a:r>
            <a:endParaRPr sz="700">
              <a:highlight>
                <a:srgbClr val="FFFFFF"/>
              </a:highlight>
            </a:endParaRPr>
          </a:p>
          <a:p>
            <a:pPr marL="0" lvl="0" indent="0" algn="l" rtl="0">
              <a:spcBef>
                <a:spcPts val="0"/>
              </a:spcBef>
              <a:spcAft>
                <a:spcPts val="0"/>
              </a:spcAft>
              <a:buNone/>
            </a:pPr>
            <a:endParaRPr sz="700">
              <a:highlight>
                <a:srgbClr val="FFFFFF"/>
              </a:highlight>
            </a:endParaRPr>
          </a:p>
          <a:p>
            <a:pPr marL="0" lvl="0" indent="0" algn="l" rtl="0">
              <a:spcBef>
                <a:spcPts val="0"/>
              </a:spcBef>
              <a:spcAft>
                <a:spcPts val="0"/>
              </a:spcAft>
              <a:buNone/>
            </a:pPr>
            <a:r>
              <a:rPr lang="en" sz="700">
                <a:highlight>
                  <a:srgbClr val="FFFFFF"/>
                </a:highlight>
              </a:rPr>
              <a:t>**********admission_source_id cleaned**********</a:t>
            </a:r>
            <a:endParaRPr sz="700">
              <a:highlight>
                <a:srgbClr val="FFFFFF"/>
              </a:highlight>
            </a:endParaRPr>
          </a:p>
          <a:p>
            <a:pPr marL="0" lvl="0" indent="0" algn="l" rtl="0">
              <a:spcBef>
                <a:spcPts val="0"/>
              </a:spcBef>
              <a:spcAft>
                <a:spcPts val="0"/>
              </a:spcAft>
              <a:buNone/>
            </a:pPr>
            <a:r>
              <a:rPr lang="en" sz="700">
                <a:highlight>
                  <a:srgbClr val="FFFFFF"/>
                </a:highlight>
              </a:rPr>
              <a:t>     values     counts  frequency</a:t>
            </a:r>
            <a:endParaRPr sz="700">
              <a:highlight>
                <a:srgbClr val="FFFFFF"/>
              </a:highlight>
            </a:endParaRPr>
          </a:p>
          <a:p>
            <a:pPr marL="0" lvl="0" indent="0" algn="l" rtl="0">
              <a:spcBef>
                <a:spcPts val="0"/>
              </a:spcBef>
              <a:spcAft>
                <a:spcPts val="0"/>
              </a:spcAft>
              <a:buNone/>
            </a:pPr>
            <a:r>
              <a:rPr lang="en" sz="700">
                <a:highlight>
                  <a:srgbClr val="FFFFFF"/>
                </a:highlight>
              </a:rPr>
              <a:t>0    urgent    55848   0.562190</a:t>
            </a:r>
            <a:endParaRPr sz="700">
              <a:highlight>
                <a:srgbClr val="FFFFFF"/>
              </a:highlight>
            </a:endParaRPr>
          </a:p>
          <a:p>
            <a:pPr marL="0" lvl="0" indent="0" algn="l" rtl="0">
              <a:spcBef>
                <a:spcPts val="0"/>
              </a:spcBef>
              <a:spcAft>
                <a:spcPts val="0"/>
              </a:spcAft>
              <a:buNone/>
            </a:pPr>
            <a:r>
              <a:rPr lang="en" sz="700">
                <a:highlight>
                  <a:srgbClr val="FFFFFF"/>
                </a:highlight>
              </a:rPr>
              <a:t>1    referral   30433   0.306352</a:t>
            </a:r>
            <a:endParaRPr sz="700">
              <a:highlight>
                <a:srgbClr val="FFFFFF"/>
              </a:highlight>
            </a:endParaRPr>
          </a:p>
          <a:p>
            <a:pPr marL="0" lvl="0" indent="0" algn="l" rtl="0">
              <a:spcBef>
                <a:spcPts val="0"/>
              </a:spcBef>
              <a:spcAft>
                <a:spcPts val="0"/>
              </a:spcAft>
              <a:buNone/>
            </a:pPr>
            <a:r>
              <a:rPr lang="en" sz="700">
                <a:highlight>
                  <a:srgbClr val="FFFFFF"/>
                </a:highlight>
              </a:rPr>
              <a:t>2    other      6869     0.069146</a:t>
            </a:r>
            <a:endParaRPr sz="700">
              <a:highlight>
                <a:srgbClr val="FFFFFF"/>
              </a:highlight>
            </a:endParaRPr>
          </a:p>
          <a:p>
            <a:pPr marL="0" lvl="0" indent="0" algn="l" rtl="0">
              <a:spcBef>
                <a:spcPts val="0"/>
              </a:spcBef>
              <a:spcAft>
                <a:spcPts val="0"/>
              </a:spcAft>
              <a:buNone/>
            </a:pPr>
            <a:r>
              <a:rPr lang="en" sz="700">
                <a:highlight>
                  <a:srgbClr val="FFFFFF"/>
                </a:highlight>
              </a:rPr>
              <a:t>3    transfer   6185    0.062261</a:t>
            </a:r>
            <a:endParaRPr sz="700">
              <a:highlight>
                <a:srgbClr val="FFFFFF"/>
              </a:highlight>
            </a:endParaRPr>
          </a:p>
          <a:p>
            <a:pPr marL="0" lvl="0" indent="0" algn="l" rtl="0">
              <a:lnSpc>
                <a:spcPct val="115000"/>
              </a:lnSpc>
              <a:spcBef>
                <a:spcPts val="0"/>
              </a:spcBef>
              <a:spcAft>
                <a:spcPts val="0"/>
              </a:spcAft>
              <a:buNone/>
            </a:pPr>
            <a:r>
              <a:rPr lang="en" sz="700">
                <a:highlight>
                  <a:srgbClr val="FFFFFF"/>
                </a:highlight>
              </a:rPr>
              <a:t>4    birth        5          0.000050</a:t>
            </a:r>
            <a:endParaRPr sz="700">
              <a:highlight>
                <a:srgbClr val="FFFFFF"/>
              </a:highlight>
            </a:endParaRPr>
          </a:p>
        </p:txBody>
      </p:sp>
      <p:sp>
        <p:nvSpPr>
          <p:cNvPr id="297" name="Google Shape;297;p26"/>
          <p:cNvSpPr/>
          <p:nvPr/>
        </p:nvSpPr>
        <p:spPr>
          <a:xfrm>
            <a:off x="5001100" y="867700"/>
            <a:ext cx="1549800" cy="1707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t>‘admission _type_id’</a:t>
            </a:r>
            <a:endParaRPr sz="1000" b="1"/>
          </a:p>
        </p:txBody>
      </p:sp>
      <p:sp>
        <p:nvSpPr>
          <p:cNvPr id="298" name="Google Shape;298;p26"/>
          <p:cNvSpPr/>
          <p:nvPr/>
        </p:nvSpPr>
        <p:spPr>
          <a:xfrm>
            <a:off x="7120500" y="867700"/>
            <a:ext cx="1549800" cy="1707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t>‘discharge_type_id’</a:t>
            </a:r>
            <a:endParaRPr sz="1000" b="1"/>
          </a:p>
        </p:txBody>
      </p:sp>
      <p:sp>
        <p:nvSpPr>
          <p:cNvPr id="299" name="Google Shape;299;p26"/>
          <p:cNvSpPr/>
          <p:nvPr/>
        </p:nvSpPr>
        <p:spPr>
          <a:xfrm>
            <a:off x="5075275" y="2727550"/>
            <a:ext cx="1549800" cy="1707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‘admission _source_id’</a:t>
            </a:r>
            <a:endParaRPr sz="900" b="1"/>
          </a:p>
        </p:txBody>
      </p:sp>
      <p:sp>
        <p:nvSpPr>
          <p:cNvPr id="300" name="Google Shape;300;p26"/>
          <p:cNvSpPr/>
          <p:nvPr/>
        </p:nvSpPr>
        <p:spPr>
          <a:xfrm>
            <a:off x="7120500" y="2727550"/>
            <a:ext cx="1549800" cy="1707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‘diag_1’</a:t>
            </a:r>
            <a:endParaRPr sz="900" b="1"/>
          </a:p>
        </p:txBody>
      </p:sp>
      <p:cxnSp>
        <p:nvCxnSpPr>
          <p:cNvPr id="301" name="Google Shape;301;p26"/>
          <p:cNvCxnSpPr>
            <a:stCxn id="290" idx="2"/>
            <a:endCxn id="283" idx="2"/>
          </p:cNvCxnSpPr>
          <p:nvPr/>
        </p:nvCxnSpPr>
        <p:spPr>
          <a:xfrm>
            <a:off x="6890775" y="587050"/>
            <a:ext cx="0" cy="4439100"/>
          </a:xfrm>
          <a:prstGeom prst="straightConnector1">
            <a:avLst/>
          </a:prstGeom>
          <a:noFill/>
          <a:ln w="9525" cap="flat" cmpd="sng">
            <a:solidFill>
              <a:srgbClr val="93C47D"/>
            </a:solidFill>
            <a:prstDash val="solid"/>
            <a:round/>
            <a:headEnd type="none" w="med" len="med"/>
            <a:tailEnd type="none" w="med" len="med"/>
          </a:ln>
        </p:spPr>
      </p:cxnSp>
      <p:cxnSp>
        <p:nvCxnSpPr>
          <p:cNvPr id="302" name="Google Shape;302;p26"/>
          <p:cNvCxnSpPr>
            <a:stCxn id="283" idx="1"/>
            <a:endCxn id="283" idx="3"/>
          </p:cNvCxnSpPr>
          <p:nvPr/>
        </p:nvCxnSpPr>
        <p:spPr>
          <a:xfrm>
            <a:off x="4751025" y="2575900"/>
            <a:ext cx="4279500" cy="0"/>
          </a:xfrm>
          <a:prstGeom prst="straightConnector1">
            <a:avLst/>
          </a:prstGeom>
          <a:noFill/>
          <a:ln w="9525" cap="flat" cmpd="sng">
            <a:solidFill>
              <a:srgbClr val="93C47D"/>
            </a:solidFill>
            <a:prstDash val="solid"/>
            <a:round/>
            <a:headEnd type="none" w="med" len="med"/>
            <a:tailEnd type="none" w="med" len="med"/>
          </a:ln>
        </p:spPr>
      </p:cxnSp>
      <p:sp>
        <p:nvSpPr>
          <p:cNvPr id="303" name="Google Shape;303;p26"/>
          <p:cNvSpPr/>
          <p:nvPr/>
        </p:nvSpPr>
        <p:spPr>
          <a:xfrm>
            <a:off x="50275" y="2632450"/>
            <a:ext cx="519300" cy="1466100"/>
          </a:xfrm>
          <a:prstGeom prst="curvedRightArrow">
            <a:avLst>
              <a:gd name="adj1" fmla="val 25000"/>
              <a:gd name="adj2" fmla="val 50000"/>
              <a:gd name="adj3" fmla="val 25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7"/>
          <p:cNvSpPr/>
          <p:nvPr/>
        </p:nvSpPr>
        <p:spPr>
          <a:xfrm>
            <a:off x="4751025" y="1426600"/>
            <a:ext cx="4075200" cy="2121600"/>
          </a:xfrm>
          <a:prstGeom prst="rect">
            <a:avLst/>
          </a:prstGeom>
          <a:noFill/>
          <a:ln w="9525" cap="flat" cmpd="sng">
            <a:solidFill>
              <a:srgbClr val="1A99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txBox="1"/>
          <p:nvPr/>
        </p:nvSpPr>
        <p:spPr>
          <a:xfrm>
            <a:off x="323525" y="522000"/>
            <a:ext cx="4248600" cy="5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1A1A1A"/>
                </a:solidFill>
                <a:latin typeface="Raleway"/>
                <a:ea typeface="Raleway"/>
                <a:cs typeface="Raleway"/>
                <a:sym typeface="Raleway"/>
              </a:rPr>
              <a:t>Dealing with Missingness</a:t>
            </a:r>
            <a:endParaRPr sz="2600" b="1">
              <a:solidFill>
                <a:srgbClr val="1A1A1A"/>
              </a:solidFill>
              <a:latin typeface="Raleway"/>
              <a:ea typeface="Raleway"/>
              <a:cs typeface="Raleway"/>
              <a:sym typeface="Raleway"/>
            </a:endParaRPr>
          </a:p>
        </p:txBody>
      </p:sp>
      <p:grpSp>
        <p:nvGrpSpPr>
          <p:cNvPr id="310" name="Google Shape;310;p27"/>
          <p:cNvGrpSpPr/>
          <p:nvPr/>
        </p:nvGrpSpPr>
        <p:grpSpPr>
          <a:xfrm>
            <a:off x="323518" y="1426538"/>
            <a:ext cx="3983236" cy="3587562"/>
            <a:chOff x="6212550" y="1304875"/>
            <a:chExt cx="2632500" cy="3416400"/>
          </a:xfrm>
        </p:grpSpPr>
        <p:sp>
          <p:nvSpPr>
            <p:cNvPr id="311" name="Google Shape;311;p27"/>
            <p:cNvSpPr/>
            <p:nvPr/>
          </p:nvSpPr>
          <p:spPr>
            <a:xfrm>
              <a:off x="6215400" y="1304875"/>
              <a:ext cx="2628900" cy="3416400"/>
            </a:xfrm>
            <a:prstGeom prst="rect">
              <a:avLst/>
            </a:prstGeom>
            <a:noFill/>
            <a:ln w="9525" cap="flat" cmpd="sng">
              <a:solidFill>
                <a:srgbClr val="1A99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txBox="1"/>
            <p:nvPr/>
          </p:nvSpPr>
          <p:spPr>
            <a:xfrm>
              <a:off x="6212550" y="1304875"/>
              <a:ext cx="2632500" cy="464100"/>
            </a:xfrm>
            <a:prstGeom prst="rect">
              <a:avLst/>
            </a:prstGeom>
            <a:solidFill>
              <a:srgbClr val="1A99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27"/>
          <p:cNvSpPr txBox="1"/>
          <p:nvPr/>
        </p:nvSpPr>
        <p:spPr>
          <a:xfrm>
            <a:off x="414046" y="1426600"/>
            <a:ext cx="3774300" cy="46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FFFFFF"/>
                </a:solidFill>
                <a:latin typeface="Lato"/>
                <a:ea typeface="Lato"/>
                <a:cs typeface="Lato"/>
                <a:sym typeface="Lato"/>
              </a:rPr>
              <a:t>Missing Values</a:t>
            </a:r>
            <a:endParaRPr sz="1300">
              <a:solidFill>
                <a:srgbClr val="FFFFFF"/>
              </a:solidFill>
              <a:latin typeface="Lato"/>
              <a:ea typeface="Lato"/>
              <a:cs typeface="Lato"/>
              <a:sym typeface="Lato"/>
            </a:endParaRPr>
          </a:p>
        </p:txBody>
      </p:sp>
      <p:sp>
        <p:nvSpPr>
          <p:cNvPr id="314" name="Google Shape;314;p27"/>
          <p:cNvSpPr txBox="1"/>
          <p:nvPr/>
        </p:nvSpPr>
        <p:spPr>
          <a:xfrm>
            <a:off x="435116" y="1972025"/>
            <a:ext cx="3750300" cy="27948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1600">
              <a:solidFill>
                <a:srgbClr val="595959"/>
              </a:solidFill>
              <a:latin typeface="Lato"/>
              <a:ea typeface="Lato"/>
              <a:cs typeface="Lato"/>
              <a:sym typeface="Lato"/>
            </a:endParaRPr>
          </a:p>
          <a:p>
            <a:pPr marL="457200" lvl="0" indent="0" algn="l" rtl="0">
              <a:lnSpc>
                <a:spcPct val="115000"/>
              </a:lnSpc>
              <a:spcBef>
                <a:spcPts val="1600"/>
              </a:spcBef>
              <a:spcAft>
                <a:spcPts val="0"/>
              </a:spcAft>
              <a:buNone/>
            </a:pPr>
            <a:endParaRPr sz="1600">
              <a:solidFill>
                <a:srgbClr val="595959"/>
              </a:solidFill>
              <a:latin typeface="Lato"/>
              <a:ea typeface="Lato"/>
              <a:cs typeface="Lato"/>
              <a:sym typeface="Lato"/>
            </a:endParaRPr>
          </a:p>
          <a:p>
            <a:pPr marL="0" lvl="0" indent="0" algn="l" rtl="0">
              <a:lnSpc>
                <a:spcPct val="115000"/>
              </a:lnSpc>
              <a:spcBef>
                <a:spcPts val="1600"/>
              </a:spcBef>
              <a:spcAft>
                <a:spcPts val="1600"/>
              </a:spcAft>
              <a:buNone/>
            </a:pPr>
            <a:endParaRPr sz="1600">
              <a:solidFill>
                <a:srgbClr val="595959"/>
              </a:solidFill>
              <a:latin typeface="Lato"/>
              <a:ea typeface="Lato"/>
              <a:cs typeface="Lato"/>
              <a:sym typeface="Lato"/>
            </a:endParaRPr>
          </a:p>
        </p:txBody>
      </p:sp>
      <p:sp>
        <p:nvSpPr>
          <p:cNvPr id="315" name="Google Shape;315;p27"/>
          <p:cNvSpPr txBox="1"/>
          <p:nvPr/>
        </p:nvSpPr>
        <p:spPr>
          <a:xfrm>
            <a:off x="4751025" y="1426600"/>
            <a:ext cx="4075200" cy="461400"/>
          </a:xfrm>
          <a:prstGeom prst="rect">
            <a:avLst/>
          </a:prstGeom>
          <a:solidFill>
            <a:srgbClr val="1A9988"/>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FFFFFF"/>
                </a:solidFill>
                <a:latin typeface="Lato"/>
                <a:ea typeface="Lato"/>
                <a:cs typeface="Lato"/>
                <a:sym typeface="Lato"/>
              </a:rPr>
              <a:t>Missing Values</a:t>
            </a:r>
            <a:endParaRPr sz="1300">
              <a:solidFill>
                <a:srgbClr val="FFFFFF"/>
              </a:solidFill>
              <a:latin typeface="Lato"/>
              <a:ea typeface="Lato"/>
              <a:cs typeface="Lato"/>
              <a:sym typeface="Lato"/>
            </a:endParaRPr>
          </a:p>
        </p:txBody>
      </p:sp>
      <p:sp>
        <p:nvSpPr>
          <p:cNvPr id="316" name="Google Shape;316;p27"/>
          <p:cNvSpPr txBox="1"/>
          <p:nvPr/>
        </p:nvSpPr>
        <p:spPr>
          <a:xfrm>
            <a:off x="4772100" y="1972025"/>
            <a:ext cx="3983100" cy="15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b="1" dirty="0">
                <a:highlight>
                  <a:srgbClr val="FFFFFF"/>
                </a:highlight>
              </a:rPr>
              <a:t>                      Feature		    Percentage Missing Value:</a:t>
            </a:r>
            <a:endParaRPr sz="1050" b="1" dirty="0">
              <a:highlight>
                <a:srgbClr val="FFFFFF"/>
              </a:highlight>
            </a:endParaRPr>
          </a:p>
          <a:p>
            <a:pPr marL="457200" lvl="0" indent="0" algn="l" rtl="0">
              <a:spcBef>
                <a:spcPts val="0"/>
              </a:spcBef>
              <a:spcAft>
                <a:spcPts val="0"/>
              </a:spcAft>
              <a:buNone/>
            </a:pPr>
            <a:r>
              <a:rPr lang="en" sz="1050" dirty="0">
                <a:highlight>
                  <a:srgbClr val="FFFFFF"/>
                </a:highlight>
              </a:rPr>
              <a:t>          weight                      	96.85</a:t>
            </a:r>
            <a:endParaRPr sz="1050" dirty="0">
              <a:highlight>
                <a:srgbClr val="FFFFFF"/>
              </a:highlight>
            </a:endParaRPr>
          </a:p>
          <a:p>
            <a:pPr marL="457200" lvl="0" indent="0" algn="l" rtl="0">
              <a:spcBef>
                <a:spcPts val="0"/>
              </a:spcBef>
              <a:spcAft>
                <a:spcPts val="0"/>
              </a:spcAft>
              <a:buNone/>
            </a:pPr>
            <a:r>
              <a:rPr lang="en" sz="1050" dirty="0">
                <a:highlight>
                  <a:srgbClr val="FFFFFF"/>
                </a:highlight>
              </a:rPr>
              <a:t>          medical_specialty           	49.08</a:t>
            </a:r>
            <a:endParaRPr sz="1050" dirty="0">
              <a:highlight>
                <a:srgbClr val="FFFFFF"/>
              </a:highlight>
            </a:endParaRPr>
          </a:p>
          <a:p>
            <a:pPr marL="457200" lvl="0" indent="0" algn="l" rtl="0">
              <a:spcBef>
                <a:spcPts val="0"/>
              </a:spcBef>
              <a:spcAft>
                <a:spcPts val="0"/>
              </a:spcAft>
              <a:buNone/>
            </a:pPr>
            <a:r>
              <a:rPr lang="en" sz="1050" dirty="0">
                <a:highlight>
                  <a:srgbClr val="FFFFFF"/>
                </a:highlight>
              </a:rPr>
              <a:t>          payer_code                     	39.55</a:t>
            </a:r>
            <a:endParaRPr sz="1050" dirty="0">
              <a:highlight>
                <a:srgbClr val="FFFFFF"/>
              </a:highlight>
            </a:endParaRPr>
          </a:p>
          <a:p>
            <a:pPr marL="457200" lvl="0" indent="0" algn="l" rtl="0">
              <a:spcBef>
                <a:spcPts val="0"/>
              </a:spcBef>
              <a:spcAft>
                <a:spcPts val="0"/>
              </a:spcAft>
              <a:buNone/>
            </a:pPr>
            <a:r>
              <a:rPr lang="en" sz="1050" dirty="0">
                <a:highlight>
                  <a:srgbClr val="FFFFFF"/>
                </a:highlight>
              </a:rPr>
              <a:t>          race                         	 2.23</a:t>
            </a:r>
            <a:endParaRPr sz="1050" dirty="0">
              <a:highlight>
                <a:srgbClr val="FFFFFF"/>
              </a:highlight>
            </a:endParaRPr>
          </a:p>
          <a:p>
            <a:pPr marL="457200" lvl="0" indent="0" algn="l" rtl="0">
              <a:spcBef>
                <a:spcPts val="0"/>
              </a:spcBef>
              <a:spcAft>
                <a:spcPts val="0"/>
              </a:spcAft>
              <a:buNone/>
            </a:pPr>
            <a:r>
              <a:rPr lang="en" sz="1050" dirty="0">
                <a:highlight>
                  <a:srgbClr val="FFFFFF"/>
                </a:highlight>
              </a:rPr>
              <a:t>          diag_3                       	 1.39</a:t>
            </a:r>
            <a:endParaRPr sz="1050" dirty="0">
              <a:highlight>
                <a:srgbClr val="FFFFFF"/>
              </a:highlight>
            </a:endParaRPr>
          </a:p>
          <a:p>
            <a:pPr marL="457200" lvl="0" indent="0" algn="l" rtl="0">
              <a:spcBef>
                <a:spcPts val="0"/>
              </a:spcBef>
              <a:spcAft>
                <a:spcPts val="0"/>
              </a:spcAft>
              <a:buNone/>
            </a:pPr>
            <a:r>
              <a:rPr lang="en" sz="1050" dirty="0">
                <a:highlight>
                  <a:srgbClr val="FFFFFF"/>
                </a:highlight>
              </a:rPr>
              <a:t>          diag_2                        	 0.35</a:t>
            </a:r>
            <a:endParaRPr sz="1050" dirty="0">
              <a:highlight>
                <a:srgbClr val="FFFFFF"/>
              </a:highlight>
            </a:endParaRPr>
          </a:p>
          <a:p>
            <a:pPr marL="457200" lvl="0" indent="0" algn="l" rtl="0">
              <a:lnSpc>
                <a:spcPct val="115000"/>
              </a:lnSpc>
              <a:spcBef>
                <a:spcPts val="0"/>
              </a:spcBef>
              <a:spcAft>
                <a:spcPts val="0"/>
              </a:spcAft>
              <a:buNone/>
            </a:pPr>
            <a:r>
              <a:rPr lang="en" sz="1050" dirty="0">
                <a:highlight>
                  <a:srgbClr val="FFFFFF"/>
                </a:highlight>
              </a:rPr>
              <a:t>          diag_1                         	 0.02</a:t>
            </a:r>
            <a:endParaRPr sz="1050" dirty="0">
              <a:highlight>
                <a:srgbClr val="FFFFFF"/>
              </a:highlight>
            </a:endParaRPr>
          </a:p>
          <a:p>
            <a:pPr marL="0" lvl="0" indent="0" algn="l" rtl="0">
              <a:lnSpc>
                <a:spcPct val="115000"/>
              </a:lnSpc>
              <a:spcBef>
                <a:spcPts val="0"/>
              </a:spcBef>
              <a:spcAft>
                <a:spcPts val="0"/>
              </a:spcAft>
              <a:buNone/>
            </a:pPr>
            <a:endParaRPr sz="1050" dirty="0">
              <a:highlight>
                <a:srgbClr val="FFFFFF"/>
              </a:highlight>
            </a:endParaRPr>
          </a:p>
          <a:p>
            <a:pPr marL="0" lvl="0" indent="0" algn="l" rtl="0">
              <a:lnSpc>
                <a:spcPct val="115000"/>
              </a:lnSpc>
              <a:spcBef>
                <a:spcPts val="0"/>
              </a:spcBef>
              <a:spcAft>
                <a:spcPts val="0"/>
              </a:spcAft>
              <a:buNone/>
            </a:pPr>
            <a:endParaRPr sz="1600" dirty="0">
              <a:solidFill>
                <a:srgbClr val="595959"/>
              </a:solidFill>
              <a:latin typeface="Lato"/>
              <a:ea typeface="Lato"/>
              <a:cs typeface="Lato"/>
              <a:sym typeface="Lato"/>
            </a:endParaRPr>
          </a:p>
          <a:p>
            <a:pPr marL="457200" lvl="0" indent="0" algn="l" rtl="0">
              <a:lnSpc>
                <a:spcPct val="115000"/>
              </a:lnSpc>
              <a:spcBef>
                <a:spcPts val="1600"/>
              </a:spcBef>
              <a:spcAft>
                <a:spcPts val="0"/>
              </a:spcAft>
              <a:buNone/>
            </a:pPr>
            <a:endParaRPr sz="1600" dirty="0">
              <a:solidFill>
                <a:srgbClr val="595959"/>
              </a:solidFill>
              <a:latin typeface="Lato"/>
              <a:ea typeface="Lato"/>
              <a:cs typeface="Lato"/>
              <a:sym typeface="Lato"/>
            </a:endParaRPr>
          </a:p>
          <a:p>
            <a:pPr marL="0" lvl="0" indent="0" algn="l" rtl="0">
              <a:lnSpc>
                <a:spcPct val="115000"/>
              </a:lnSpc>
              <a:spcBef>
                <a:spcPts val="1600"/>
              </a:spcBef>
              <a:spcAft>
                <a:spcPts val="0"/>
              </a:spcAft>
              <a:buNone/>
            </a:pPr>
            <a:endParaRPr sz="1600" dirty="0">
              <a:solidFill>
                <a:srgbClr val="595959"/>
              </a:solidFill>
              <a:latin typeface="Lato"/>
              <a:ea typeface="Lato"/>
              <a:cs typeface="Lato"/>
              <a:sym typeface="Lato"/>
            </a:endParaRPr>
          </a:p>
          <a:p>
            <a:pPr marL="0" lvl="0" indent="0" algn="l" rtl="0">
              <a:lnSpc>
                <a:spcPct val="115000"/>
              </a:lnSpc>
              <a:spcBef>
                <a:spcPts val="1600"/>
              </a:spcBef>
              <a:spcAft>
                <a:spcPts val="0"/>
              </a:spcAft>
              <a:buNone/>
            </a:pPr>
            <a:endParaRPr sz="1600" dirty="0">
              <a:solidFill>
                <a:srgbClr val="595959"/>
              </a:solidFill>
              <a:latin typeface="Lato"/>
              <a:ea typeface="Lato"/>
              <a:cs typeface="Lato"/>
              <a:sym typeface="Lato"/>
            </a:endParaRPr>
          </a:p>
          <a:p>
            <a:pPr marL="0" lvl="0" indent="0" algn="l" rtl="0">
              <a:lnSpc>
                <a:spcPct val="115000"/>
              </a:lnSpc>
              <a:spcBef>
                <a:spcPts val="1600"/>
              </a:spcBef>
              <a:spcAft>
                <a:spcPts val="1600"/>
              </a:spcAft>
              <a:buNone/>
            </a:pPr>
            <a:endParaRPr sz="1600" dirty="0">
              <a:solidFill>
                <a:srgbClr val="595959"/>
              </a:solidFill>
              <a:latin typeface="Lato"/>
              <a:ea typeface="Lato"/>
              <a:cs typeface="Lato"/>
              <a:sym typeface="Lato"/>
            </a:endParaRPr>
          </a:p>
        </p:txBody>
      </p:sp>
      <p:sp>
        <p:nvSpPr>
          <p:cNvPr id="317" name="Google Shape;317;p27"/>
          <p:cNvSpPr/>
          <p:nvPr/>
        </p:nvSpPr>
        <p:spPr>
          <a:xfrm>
            <a:off x="611525" y="2136150"/>
            <a:ext cx="3317400" cy="37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a:solidFill>
                  <a:schemeClr val="accent1"/>
                </a:solidFill>
                <a:latin typeface="Lato"/>
                <a:ea typeface="Lato"/>
                <a:cs typeface="Lato"/>
                <a:sym typeface="Lato"/>
              </a:rPr>
              <a:t>Replace </a:t>
            </a:r>
            <a:r>
              <a:rPr lang="en" sz="1100" b="1">
                <a:solidFill>
                  <a:srgbClr val="FF0000"/>
                </a:solidFill>
                <a:latin typeface="Lato"/>
                <a:ea typeface="Lato"/>
                <a:cs typeface="Lato"/>
                <a:sym typeface="Lato"/>
              </a:rPr>
              <a:t>“?”</a:t>
            </a:r>
            <a:r>
              <a:rPr lang="en" sz="1100">
                <a:solidFill>
                  <a:schemeClr val="accent1"/>
                </a:solidFill>
                <a:latin typeface="Lato"/>
                <a:ea typeface="Lato"/>
                <a:cs typeface="Lato"/>
                <a:sym typeface="Lato"/>
              </a:rPr>
              <a:t> with </a:t>
            </a:r>
            <a:r>
              <a:rPr lang="en" sz="1100" b="1">
                <a:solidFill>
                  <a:srgbClr val="6AA84F"/>
                </a:solidFill>
                <a:latin typeface="Lato"/>
                <a:ea typeface="Lato"/>
                <a:cs typeface="Lato"/>
                <a:sym typeface="Lato"/>
              </a:rPr>
              <a:t>“NULL”</a:t>
            </a:r>
            <a:endParaRPr sz="1100" b="1">
              <a:solidFill>
                <a:srgbClr val="6AA84F"/>
              </a:solidFill>
              <a:latin typeface="Lato"/>
              <a:ea typeface="Lato"/>
              <a:cs typeface="Lato"/>
              <a:sym typeface="Lato"/>
            </a:endParaRPr>
          </a:p>
        </p:txBody>
      </p:sp>
      <p:sp>
        <p:nvSpPr>
          <p:cNvPr id="318" name="Google Shape;318;p27"/>
          <p:cNvSpPr/>
          <p:nvPr/>
        </p:nvSpPr>
        <p:spPr>
          <a:xfrm>
            <a:off x="596600" y="2760372"/>
            <a:ext cx="3317400" cy="94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solidFill>
                  <a:schemeClr val="accent1"/>
                </a:solidFill>
                <a:latin typeface="Lato"/>
                <a:ea typeface="Lato"/>
                <a:cs typeface="Lato"/>
                <a:sym typeface="Lato"/>
              </a:rPr>
              <a:t>Dropped</a:t>
            </a:r>
            <a:endParaRPr sz="1100" b="1">
              <a:solidFill>
                <a:schemeClr val="accent1"/>
              </a:solidFill>
              <a:latin typeface="Lato"/>
              <a:ea typeface="Lato"/>
              <a:cs typeface="Lato"/>
              <a:sym typeface="Lato"/>
            </a:endParaRPr>
          </a:p>
          <a:p>
            <a:pPr marL="0" lvl="0" indent="0" algn="l" rtl="0">
              <a:lnSpc>
                <a:spcPct val="115000"/>
              </a:lnSpc>
              <a:spcBef>
                <a:spcPts val="0"/>
              </a:spcBef>
              <a:spcAft>
                <a:spcPts val="0"/>
              </a:spcAft>
              <a:buNone/>
            </a:pPr>
            <a:r>
              <a:rPr lang="en" sz="1100" b="1">
                <a:solidFill>
                  <a:srgbClr val="FF0000"/>
                </a:solidFill>
                <a:latin typeface="Lato"/>
                <a:ea typeface="Lato"/>
                <a:cs typeface="Lato"/>
                <a:sym typeface="Lato"/>
              </a:rPr>
              <a:t>“weight” / “medical_specialty” / “payer_code”</a:t>
            </a:r>
            <a:r>
              <a:rPr lang="en" sz="1100">
                <a:solidFill>
                  <a:schemeClr val="accent1"/>
                </a:solidFill>
                <a:latin typeface="Lato"/>
                <a:ea typeface="Lato"/>
                <a:cs typeface="Lato"/>
                <a:sym typeface="Lato"/>
              </a:rPr>
              <a:t> </a:t>
            </a:r>
            <a:endParaRPr sz="1100">
              <a:solidFill>
                <a:schemeClr val="accent1"/>
              </a:solidFill>
              <a:latin typeface="Lato"/>
              <a:ea typeface="Lato"/>
              <a:cs typeface="Lato"/>
              <a:sym typeface="Lato"/>
            </a:endParaRPr>
          </a:p>
          <a:p>
            <a:pPr marL="0" lvl="0" indent="0" algn="l" rtl="0">
              <a:lnSpc>
                <a:spcPct val="115000"/>
              </a:lnSpc>
              <a:spcBef>
                <a:spcPts val="0"/>
              </a:spcBef>
              <a:spcAft>
                <a:spcPts val="0"/>
              </a:spcAft>
              <a:buNone/>
            </a:pPr>
            <a:r>
              <a:rPr lang="en" sz="1100" b="1">
                <a:solidFill>
                  <a:schemeClr val="accent1"/>
                </a:solidFill>
                <a:latin typeface="Lato"/>
                <a:ea typeface="Lato"/>
                <a:cs typeface="Lato"/>
                <a:sym typeface="Lato"/>
              </a:rPr>
              <a:t>Reason:</a:t>
            </a:r>
            <a:endParaRPr sz="1100" b="1">
              <a:solidFill>
                <a:schemeClr val="accent1"/>
              </a:solidFill>
              <a:latin typeface="Lato"/>
              <a:ea typeface="Lato"/>
              <a:cs typeface="Lato"/>
              <a:sym typeface="Lato"/>
            </a:endParaRPr>
          </a:p>
          <a:p>
            <a:pPr marL="457200" lvl="0" indent="-298450" algn="l" rtl="0">
              <a:lnSpc>
                <a:spcPct val="115000"/>
              </a:lnSpc>
              <a:spcBef>
                <a:spcPts val="0"/>
              </a:spcBef>
              <a:spcAft>
                <a:spcPts val="0"/>
              </a:spcAft>
              <a:buClr>
                <a:schemeClr val="accent1"/>
              </a:buClr>
              <a:buSzPts val="1100"/>
              <a:buFont typeface="Lato"/>
              <a:buChar char="-"/>
            </a:pPr>
            <a:r>
              <a:rPr lang="en" sz="1100">
                <a:solidFill>
                  <a:schemeClr val="accent1"/>
                </a:solidFill>
                <a:latin typeface="Lato"/>
                <a:ea typeface="Lato"/>
                <a:cs typeface="Lato"/>
                <a:sym typeface="Lato"/>
              </a:rPr>
              <a:t>Significant missing data</a:t>
            </a:r>
            <a:endParaRPr sz="1100">
              <a:solidFill>
                <a:schemeClr val="accent1"/>
              </a:solidFill>
              <a:latin typeface="Lato"/>
              <a:ea typeface="Lato"/>
              <a:cs typeface="Lato"/>
              <a:sym typeface="Lato"/>
            </a:endParaRPr>
          </a:p>
        </p:txBody>
      </p:sp>
      <p:sp>
        <p:nvSpPr>
          <p:cNvPr id="319" name="Google Shape;319;p27"/>
          <p:cNvSpPr/>
          <p:nvPr/>
        </p:nvSpPr>
        <p:spPr>
          <a:xfrm>
            <a:off x="596600" y="3956400"/>
            <a:ext cx="3317400" cy="8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solidFill>
                  <a:schemeClr val="accent1"/>
                </a:solidFill>
                <a:latin typeface="Lato"/>
                <a:ea typeface="Lato"/>
                <a:cs typeface="Lato"/>
                <a:sym typeface="Lato"/>
              </a:rPr>
              <a:t>Dropped</a:t>
            </a:r>
            <a:endParaRPr sz="1100" b="1">
              <a:solidFill>
                <a:schemeClr val="accent1"/>
              </a:solidFill>
              <a:latin typeface="Lato"/>
              <a:ea typeface="Lato"/>
              <a:cs typeface="Lato"/>
              <a:sym typeface="Lato"/>
            </a:endParaRPr>
          </a:p>
          <a:p>
            <a:pPr marL="0" lvl="0" indent="0" algn="l" rtl="0">
              <a:lnSpc>
                <a:spcPct val="115000"/>
              </a:lnSpc>
              <a:spcBef>
                <a:spcPts val="0"/>
              </a:spcBef>
              <a:spcAft>
                <a:spcPts val="0"/>
              </a:spcAft>
              <a:buNone/>
            </a:pPr>
            <a:r>
              <a:rPr lang="en" sz="1100" b="1">
                <a:solidFill>
                  <a:srgbClr val="FF0000"/>
                </a:solidFill>
                <a:latin typeface="Lato"/>
                <a:ea typeface="Lato"/>
                <a:cs typeface="Lato"/>
                <a:sym typeface="Lato"/>
              </a:rPr>
              <a:t>“diag_2” / “diag_3””</a:t>
            </a:r>
            <a:r>
              <a:rPr lang="en" sz="1100">
                <a:solidFill>
                  <a:schemeClr val="accent1"/>
                </a:solidFill>
                <a:latin typeface="Lato"/>
                <a:ea typeface="Lato"/>
                <a:cs typeface="Lato"/>
                <a:sym typeface="Lato"/>
              </a:rPr>
              <a:t> </a:t>
            </a:r>
            <a:endParaRPr sz="1100">
              <a:solidFill>
                <a:schemeClr val="accent1"/>
              </a:solidFill>
              <a:latin typeface="Lato"/>
              <a:ea typeface="Lato"/>
              <a:cs typeface="Lato"/>
              <a:sym typeface="Lato"/>
            </a:endParaRPr>
          </a:p>
          <a:p>
            <a:pPr marL="0" lvl="0" indent="0" algn="l" rtl="0">
              <a:lnSpc>
                <a:spcPct val="115000"/>
              </a:lnSpc>
              <a:spcBef>
                <a:spcPts val="0"/>
              </a:spcBef>
              <a:spcAft>
                <a:spcPts val="0"/>
              </a:spcAft>
              <a:buNone/>
            </a:pPr>
            <a:r>
              <a:rPr lang="en" sz="1100" b="1">
                <a:solidFill>
                  <a:schemeClr val="accent1"/>
                </a:solidFill>
                <a:latin typeface="Lato"/>
                <a:ea typeface="Lato"/>
                <a:cs typeface="Lato"/>
                <a:sym typeface="Lato"/>
              </a:rPr>
              <a:t>Reason:</a:t>
            </a:r>
            <a:endParaRPr sz="1100" b="1">
              <a:solidFill>
                <a:schemeClr val="accent1"/>
              </a:solidFill>
              <a:latin typeface="Lato"/>
              <a:ea typeface="Lato"/>
              <a:cs typeface="Lato"/>
              <a:sym typeface="Lato"/>
            </a:endParaRPr>
          </a:p>
          <a:p>
            <a:pPr marL="457200" lvl="0" indent="-298450" algn="l" rtl="0">
              <a:lnSpc>
                <a:spcPct val="115000"/>
              </a:lnSpc>
              <a:spcBef>
                <a:spcPts val="0"/>
              </a:spcBef>
              <a:spcAft>
                <a:spcPts val="0"/>
              </a:spcAft>
              <a:buClr>
                <a:schemeClr val="accent1"/>
              </a:buClr>
              <a:buSzPts val="1100"/>
              <a:buFont typeface="Lato"/>
              <a:buChar char="-"/>
            </a:pPr>
            <a:r>
              <a:rPr lang="en" sz="1100">
                <a:solidFill>
                  <a:schemeClr val="accent1"/>
                </a:solidFill>
                <a:latin typeface="Lato"/>
                <a:ea typeface="Lato"/>
                <a:cs typeface="Lato"/>
                <a:sym typeface="Lato"/>
              </a:rPr>
              <a:t>Repetitiveness relative to ‘diag_1’</a:t>
            </a:r>
            <a:endParaRPr sz="1100">
              <a:solidFill>
                <a:schemeClr val="accent1"/>
              </a:solidFill>
              <a:latin typeface="Lato"/>
              <a:ea typeface="Lato"/>
              <a:cs typeface="Lato"/>
              <a:sym typeface="Lato"/>
            </a:endParaRPr>
          </a:p>
          <a:p>
            <a:pPr marL="0" lvl="0" indent="0" algn="ctr" rtl="0">
              <a:lnSpc>
                <a:spcPct val="115000"/>
              </a:lnSpc>
              <a:spcBef>
                <a:spcPts val="0"/>
              </a:spcBef>
              <a:spcAft>
                <a:spcPts val="0"/>
              </a:spcAft>
              <a:buNone/>
            </a:pPr>
            <a:endParaRPr sz="1200">
              <a:solidFill>
                <a:schemeClr val="accent1"/>
              </a:solidFill>
              <a:latin typeface="Lato"/>
              <a:ea typeface="Lato"/>
              <a:cs typeface="Lato"/>
              <a:sym typeface="Lato"/>
            </a:endParaRPr>
          </a:p>
          <a:p>
            <a:pPr marL="0" lvl="0" indent="0" algn="ctr" rtl="0">
              <a:spcBef>
                <a:spcPts val="0"/>
              </a:spcBef>
              <a:spcAft>
                <a:spcPts val="0"/>
              </a:spcAft>
              <a:buNone/>
            </a:pPr>
            <a:endParaRPr sz="1300" b="1">
              <a:latin typeface="Lato"/>
              <a:ea typeface="Lato"/>
              <a:cs typeface="Lato"/>
              <a:sym typeface="Lato"/>
            </a:endParaRPr>
          </a:p>
        </p:txBody>
      </p:sp>
      <p:sp>
        <p:nvSpPr>
          <p:cNvPr id="320" name="Google Shape;320;p27"/>
          <p:cNvSpPr/>
          <p:nvPr/>
        </p:nvSpPr>
        <p:spPr>
          <a:xfrm>
            <a:off x="2180375" y="2509650"/>
            <a:ext cx="259800" cy="251400"/>
          </a:xfrm>
          <a:prstGeom prst="downArrow">
            <a:avLst>
              <a:gd name="adj1" fmla="val 50000"/>
              <a:gd name="adj2" fmla="val 50000"/>
            </a:avLst>
          </a:prstGeom>
          <a:solidFill>
            <a:srgbClr val="CC0000"/>
          </a:solidFill>
          <a:ln w="9525" cap="flat" cmpd="sng">
            <a:solidFill>
              <a:srgbClr val="FFF2C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27"/>
          <p:cNvSpPr/>
          <p:nvPr/>
        </p:nvSpPr>
        <p:spPr>
          <a:xfrm>
            <a:off x="2185238" y="3705675"/>
            <a:ext cx="259800" cy="251400"/>
          </a:xfrm>
          <a:prstGeom prst="downArrow">
            <a:avLst>
              <a:gd name="adj1" fmla="val 50000"/>
              <a:gd name="adj2" fmla="val 50000"/>
            </a:avLst>
          </a:prstGeom>
          <a:solidFill>
            <a:srgbClr val="CC0000"/>
          </a:solidFill>
          <a:ln w="9525" cap="flat" cmpd="sng">
            <a:solidFill>
              <a:srgbClr val="FFF2C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322" name="Google Shape;322;p27"/>
          <p:cNvCxnSpPr>
            <a:stCxn id="318" idx="3"/>
            <a:endCxn id="315" idx="0"/>
          </p:cNvCxnSpPr>
          <p:nvPr/>
        </p:nvCxnSpPr>
        <p:spPr>
          <a:xfrm rot="10800000" flipH="1">
            <a:off x="3914000" y="1426722"/>
            <a:ext cx="2874600" cy="1806300"/>
          </a:xfrm>
          <a:prstGeom prst="bentConnector4">
            <a:avLst>
              <a:gd name="adj1" fmla="val 23247"/>
              <a:gd name="adj2" fmla="val 113190"/>
            </a:avLst>
          </a:prstGeom>
          <a:noFill/>
          <a:ln w="38100" cap="flat" cmpd="sng">
            <a:solidFill>
              <a:schemeClr val="accent3"/>
            </a:solidFill>
            <a:prstDash val="dash"/>
            <a:round/>
            <a:headEnd type="none" w="med" len="med"/>
            <a:tailEnd type="none" w="med" len="med"/>
          </a:ln>
        </p:spPr>
      </p:cxnSp>
      <p:cxnSp>
        <p:nvCxnSpPr>
          <p:cNvPr id="323" name="Google Shape;323;p27"/>
          <p:cNvCxnSpPr>
            <a:stCxn id="319" idx="3"/>
            <a:endCxn id="315" idx="0"/>
          </p:cNvCxnSpPr>
          <p:nvPr/>
        </p:nvCxnSpPr>
        <p:spPr>
          <a:xfrm rot="10800000" flipH="1">
            <a:off x="3914000" y="1426650"/>
            <a:ext cx="2874600" cy="2973000"/>
          </a:xfrm>
          <a:prstGeom prst="bentConnector4">
            <a:avLst>
              <a:gd name="adj1" fmla="val 23247"/>
              <a:gd name="adj2" fmla="val 108011"/>
            </a:avLst>
          </a:prstGeom>
          <a:noFill/>
          <a:ln w="38100" cap="flat" cmpd="sng">
            <a:solidFill>
              <a:schemeClr val="accent3"/>
            </a:solidFill>
            <a:prstDash val="dash"/>
            <a:round/>
            <a:headEnd type="none" w="med" len="med"/>
            <a:tailEnd type="none" w="med" len="med"/>
          </a:ln>
        </p:spPr>
      </p:cxnSp>
      <p:sp>
        <p:nvSpPr>
          <p:cNvPr id="324" name="Google Shape;324;p27"/>
          <p:cNvSpPr/>
          <p:nvPr/>
        </p:nvSpPr>
        <p:spPr>
          <a:xfrm>
            <a:off x="4202613" y="3132425"/>
            <a:ext cx="259800" cy="175800"/>
          </a:xfrm>
          <a:prstGeom prst="rightArrow">
            <a:avLst>
              <a:gd name="adj1" fmla="val 50000"/>
              <a:gd name="adj2" fmla="val 50000"/>
            </a:avLst>
          </a:prstGeom>
          <a:solidFill>
            <a:srgbClr val="E06666"/>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4202613" y="4311750"/>
            <a:ext cx="259800" cy="175800"/>
          </a:xfrm>
          <a:prstGeom prst="rightArrow">
            <a:avLst>
              <a:gd name="adj1" fmla="val 50000"/>
              <a:gd name="adj2" fmla="val 50000"/>
            </a:avLst>
          </a:prstGeom>
          <a:solidFill>
            <a:srgbClr val="E06666"/>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rot="5400000">
            <a:off x="6699373" y="1262500"/>
            <a:ext cx="178500" cy="149700"/>
          </a:xfrm>
          <a:prstGeom prst="rightArrow">
            <a:avLst>
              <a:gd name="adj1" fmla="val 50000"/>
              <a:gd name="adj2" fmla="val 50000"/>
            </a:avLst>
          </a:prstGeom>
          <a:solidFill>
            <a:srgbClr val="E06666"/>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7" name="Google Shape;327;p27" descr="See the source image"/>
          <p:cNvPicPr preferRelativeResize="0"/>
          <p:nvPr/>
        </p:nvPicPr>
        <p:blipFill>
          <a:blip r:embed="rId3">
            <a:alphaModFix/>
          </a:blip>
          <a:stretch>
            <a:fillRect/>
          </a:stretch>
        </p:blipFill>
        <p:spPr>
          <a:xfrm>
            <a:off x="5922663" y="3838996"/>
            <a:ext cx="1681976" cy="112131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8"/>
          <p:cNvSpPr/>
          <p:nvPr/>
        </p:nvSpPr>
        <p:spPr>
          <a:xfrm>
            <a:off x="4751025" y="1110900"/>
            <a:ext cx="1984200" cy="3854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457200" lvl="0" indent="-292100" algn="l" rtl="0">
              <a:lnSpc>
                <a:spcPct val="100000"/>
              </a:lnSpc>
              <a:spcBef>
                <a:spcPts val="0"/>
              </a:spcBef>
              <a:spcAft>
                <a:spcPts val="0"/>
              </a:spcAft>
              <a:buSzPts val="1000"/>
              <a:buChar char="❖"/>
            </a:pPr>
            <a:r>
              <a:rPr lang="en" sz="1000"/>
              <a:t>'Race'</a:t>
            </a:r>
            <a:endParaRPr sz="1000"/>
          </a:p>
          <a:p>
            <a:pPr marL="457200" lvl="0" indent="-292100" algn="l" rtl="0">
              <a:lnSpc>
                <a:spcPct val="100000"/>
              </a:lnSpc>
              <a:spcBef>
                <a:spcPts val="0"/>
              </a:spcBef>
              <a:spcAft>
                <a:spcPts val="0"/>
              </a:spcAft>
              <a:buSzPts val="1000"/>
              <a:buChar char="❖"/>
            </a:pPr>
            <a:r>
              <a:rPr lang="en" sz="1000"/>
              <a:t>'gender'</a:t>
            </a:r>
            <a:endParaRPr sz="1000"/>
          </a:p>
          <a:p>
            <a:pPr marL="457200" lvl="0" indent="-292100" algn="l" rtl="0">
              <a:lnSpc>
                <a:spcPct val="100000"/>
              </a:lnSpc>
              <a:spcBef>
                <a:spcPts val="0"/>
              </a:spcBef>
              <a:spcAft>
                <a:spcPts val="0"/>
              </a:spcAft>
              <a:buSzPts val="1000"/>
              <a:buChar char="❖"/>
            </a:pPr>
            <a:r>
              <a:rPr lang="en" sz="1000"/>
              <a:t>'Admission_type_id'</a:t>
            </a:r>
            <a:endParaRPr sz="1000"/>
          </a:p>
          <a:p>
            <a:pPr marL="457200" lvl="0" indent="-285750" algn="l" rtl="0">
              <a:lnSpc>
                <a:spcPct val="100000"/>
              </a:lnSpc>
              <a:spcBef>
                <a:spcPts val="0"/>
              </a:spcBef>
              <a:spcAft>
                <a:spcPts val="0"/>
              </a:spcAft>
              <a:buSzPts val="900"/>
              <a:buChar char="❖"/>
            </a:pPr>
            <a:r>
              <a:rPr lang="en" sz="900"/>
              <a:t>'Discharge_disposition_id'</a:t>
            </a:r>
            <a:endParaRPr sz="900"/>
          </a:p>
          <a:p>
            <a:pPr marL="457200" lvl="0" indent="-292100" algn="l" rtl="0">
              <a:lnSpc>
                <a:spcPct val="100000"/>
              </a:lnSpc>
              <a:spcBef>
                <a:spcPts val="0"/>
              </a:spcBef>
              <a:spcAft>
                <a:spcPts val="0"/>
              </a:spcAft>
              <a:buSzPts val="1000"/>
              <a:buChar char="❖"/>
            </a:pPr>
            <a:r>
              <a:rPr lang="en" sz="1000"/>
              <a:t> 'Admission_source_id'</a:t>
            </a:r>
            <a:endParaRPr sz="1000"/>
          </a:p>
          <a:p>
            <a:pPr marL="457200" lvl="0" indent="-292100" algn="l" rtl="0">
              <a:lnSpc>
                <a:spcPct val="100000"/>
              </a:lnSpc>
              <a:spcBef>
                <a:spcPts val="0"/>
              </a:spcBef>
              <a:spcAft>
                <a:spcPts val="0"/>
              </a:spcAft>
              <a:buSzPts val="1000"/>
              <a:buChar char="❖"/>
            </a:pPr>
            <a:r>
              <a:rPr lang="en" sz="1000"/>
              <a:t>'Diag_1'</a:t>
            </a:r>
            <a:endParaRPr sz="1000"/>
          </a:p>
          <a:p>
            <a:pPr marL="457200" lvl="0" indent="-292100" algn="l" rtl="0">
              <a:lnSpc>
                <a:spcPct val="100000"/>
              </a:lnSpc>
              <a:spcBef>
                <a:spcPts val="0"/>
              </a:spcBef>
              <a:spcAft>
                <a:spcPts val="0"/>
              </a:spcAft>
              <a:buSzPts val="1000"/>
              <a:buChar char="❖"/>
            </a:pPr>
            <a:r>
              <a:rPr lang="en" sz="1000"/>
              <a:t> 'Max_glu_serum'</a:t>
            </a:r>
            <a:endParaRPr sz="1000"/>
          </a:p>
          <a:p>
            <a:pPr marL="457200" lvl="0" indent="-292100" algn="l" rtl="0">
              <a:lnSpc>
                <a:spcPct val="100000"/>
              </a:lnSpc>
              <a:spcBef>
                <a:spcPts val="0"/>
              </a:spcBef>
              <a:spcAft>
                <a:spcPts val="0"/>
              </a:spcAft>
              <a:buSzPts val="1000"/>
              <a:buChar char="❖"/>
            </a:pPr>
            <a:r>
              <a:rPr lang="en" sz="1000"/>
              <a:t>'A1Cresult'</a:t>
            </a:r>
            <a:endParaRPr sz="1000"/>
          </a:p>
          <a:p>
            <a:pPr marL="457200" lvl="0" indent="-292100" algn="l" rtl="0">
              <a:lnSpc>
                <a:spcPct val="100000"/>
              </a:lnSpc>
              <a:spcBef>
                <a:spcPts val="0"/>
              </a:spcBef>
              <a:spcAft>
                <a:spcPts val="0"/>
              </a:spcAft>
              <a:buSzPts val="1000"/>
              <a:buChar char="❖"/>
            </a:pPr>
            <a:r>
              <a:rPr lang="en" sz="1000"/>
              <a:t> 'Metformin'</a:t>
            </a:r>
            <a:endParaRPr sz="1000"/>
          </a:p>
          <a:p>
            <a:pPr marL="457200" lvl="0" indent="-292100" algn="l" rtl="0">
              <a:lnSpc>
                <a:spcPct val="100000"/>
              </a:lnSpc>
              <a:spcBef>
                <a:spcPts val="0"/>
              </a:spcBef>
              <a:spcAft>
                <a:spcPts val="0"/>
              </a:spcAft>
              <a:buSzPts val="1000"/>
              <a:buChar char="❖"/>
            </a:pPr>
            <a:r>
              <a:rPr lang="en" sz="1000"/>
              <a:t>'Repaglinide'</a:t>
            </a:r>
            <a:endParaRPr sz="1000"/>
          </a:p>
          <a:p>
            <a:pPr marL="457200" lvl="0" indent="-292100" algn="l" rtl="0">
              <a:lnSpc>
                <a:spcPct val="100000"/>
              </a:lnSpc>
              <a:spcBef>
                <a:spcPts val="0"/>
              </a:spcBef>
              <a:spcAft>
                <a:spcPts val="0"/>
              </a:spcAft>
              <a:buSzPts val="1000"/>
              <a:buChar char="❖"/>
            </a:pPr>
            <a:r>
              <a:rPr lang="en" sz="1000"/>
              <a:t>'Nateglinide'</a:t>
            </a:r>
            <a:endParaRPr sz="1000"/>
          </a:p>
          <a:p>
            <a:pPr marL="457200" lvl="0" indent="-292100" algn="l" rtl="0">
              <a:lnSpc>
                <a:spcPct val="100000"/>
              </a:lnSpc>
              <a:spcBef>
                <a:spcPts val="0"/>
              </a:spcBef>
              <a:spcAft>
                <a:spcPts val="0"/>
              </a:spcAft>
              <a:buSzPts val="1000"/>
              <a:buChar char="❖"/>
            </a:pPr>
            <a:r>
              <a:rPr lang="en" sz="1000"/>
              <a:t> 'Chlorpropamide'</a:t>
            </a:r>
            <a:endParaRPr sz="1000"/>
          </a:p>
          <a:p>
            <a:pPr marL="457200" lvl="0" indent="-292100" algn="l" rtl="0">
              <a:lnSpc>
                <a:spcPct val="100000"/>
              </a:lnSpc>
              <a:spcBef>
                <a:spcPts val="0"/>
              </a:spcBef>
              <a:spcAft>
                <a:spcPts val="0"/>
              </a:spcAft>
              <a:buSzPts val="1000"/>
              <a:buChar char="❖"/>
            </a:pPr>
            <a:r>
              <a:rPr lang="en" sz="1000"/>
              <a:t>'Glimepiride'</a:t>
            </a:r>
            <a:endParaRPr sz="1000"/>
          </a:p>
          <a:p>
            <a:pPr marL="457200" lvl="0" indent="-292100" algn="l" rtl="0">
              <a:lnSpc>
                <a:spcPct val="100000"/>
              </a:lnSpc>
              <a:spcBef>
                <a:spcPts val="0"/>
              </a:spcBef>
              <a:spcAft>
                <a:spcPts val="0"/>
              </a:spcAft>
              <a:buSzPts val="1000"/>
              <a:buChar char="❖"/>
            </a:pPr>
            <a:r>
              <a:rPr lang="en" sz="1000"/>
              <a:t> 'Acetohexamide'</a:t>
            </a:r>
            <a:endParaRPr sz="1000"/>
          </a:p>
          <a:p>
            <a:pPr marL="457200" lvl="0" indent="-292100" algn="l" rtl="0">
              <a:spcBef>
                <a:spcPts val="0"/>
              </a:spcBef>
              <a:spcAft>
                <a:spcPts val="0"/>
              </a:spcAft>
              <a:buSzPts val="1000"/>
              <a:buChar char="❖"/>
            </a:pPr>
            <a:r>
              <a:rPr lang="en" sz="1000"/>
              <a:t>'Glipizide'</a:t>
            </a:r>
            <a:endParaRPr sz="1000"/>
          </a:p>
          <a:p>
            <a:pPr marL="0" lvl="0" indent="0" algn="l" rtl="0">
              <a:lnSpc>
                <a:spcPct val="100000"/>
              </a:lnSpc>
              <a:spcBef>
                <a:spcPts val="0"/>
              </a:spcBef>
              <a:spcAft>
                <a:spcPts val="0"/>
              </a:spcAft>
              <a:buNone/>
            </a:pPr>
            <a:endParaRPr sz="1000"/>
          </a:p>
        </p:txBody>
      </p:sp>
      <p:sp>
        <p:nvSpPr>
          <p:cNvPr id="333" name="Google Shape;333;p28"/>
          <p:cNvSpPr txBox="1">
            <a:spLocks noGrp="1"/>
          </p:cNvSpPr>
          <p:nvPr>
            <p:ph type="title"/>
          </p:nvPr>
        </p:nvSpPr>
        <p:spPr>
          <a:xfrm>
            <a:off x="323525" y="522000"/>
            <a:ext cx="4163400" cy="58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 Dummification</a:t>
            </a:r>
            <a:endParaRPr/>
          </a:p>
        </p:txBody>
      </p:sp>
      <p:grpSp>
        <p:nvGrpSpPr>
          <p:cNvPr id="334" name="Google Shape;334;p28"/>
          <p:cNvGrpSpPr/>
          <p:nvPr/>
        </p:nvGrpSpPr>
        <p:grpSpPr>
          <a:xfrm>
            <a:off x="323518" y="1426538"/>
            <a:ext cx="3983236" cy="3538365"/>
            <a:chOff x="6212550" y="1304875"/>
            <a:chExt cx="2632500" cy="3416400"/>
          </a:xfrm>
        </p:grpSpPr>
        <p:sp>
          <p:nvSpPr>
            <p:cNvPr id="335" name="Google Shape;335;p28"/>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28"/>
          <p:cNvSpPr txBox="1">
            <a:spLocks noGrp="1"/>
          </p:cNvSpPr>
          <p:nvPr>
            <p:ph type="body" idx="2"/>
          </p:nvPr>
        </p:nvSpPr>
        <p:spPr>
          <a:xfrm>
            <a:off x="414046" y="1426600"/>
            <a:ext cx="37743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Dummify categorical data</a:t>
            </a:r>
            <a:endParaRPr>
              <a:solidFill>
                <a:schemeClr val="lt1"/>
              </a:solidFill>
            </a:endParaRPr>
          </a:p>
        </p:txBody>
      </p:sp>
      <p:sp>
        <p:nvSpPr>
          <p:cNvPr id="338" name="Google Shape;338;p28"/>
          <p:cNvSpPr txBox="1">
            <a:spLocks noGrp="1"/>
          </p:cNvSpPr>
          <p:nvPr>
            <p:ph type="body" idx="2"/>
          </p:nvPr>
        </p:nvSpPr>
        <p:spPr>
          <a:xfrm>
            <a:off x="4751025" y="522000"/>
            <a:ext cx="4075200" cy="461400"/>
          </a:xfrm>
          <a:prstGeom prst="rect">
            <a:avLst/>
          </a:prstGeom>
          <a:solidFill>
            <a:schemeClr val="dk1"/>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List of dummification features</a:t>
            </a:r>
            <a:endParaRPr>
              <a:solidFill>
                <a:schemeClr val="lt1"/>
              </a:solidFill>
            </a:endParaRPr>
          </a:p>
        </p:txBody>
      </p:sp>
      <p:sp>
        <p:nvSpPr>
          <p:cNvPr id="339" name="Google Shape;339;p28"/>
          <p:cNvSpPr/>
          <p:nvPr/>
        </p:nvSpPr>
        <p:spPr>
          <a:xfrm>
            <a:off x="596600" y="2534199"/>
            <a:ext cx="3591746" cy="58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accent1"/>
              </a:buClr>
              <a:buSzPts val="1100"/>
              <a:buFont typeface="Lato"/>
              <a:buChar char="-"/>
            </a:pPr>
            <a:r>
              <a:rPr lang="en" sz="1100" b="1" dirty="0">
                <a:solidFill>
                  <a:schemeClr val="accent1"/>
                </a:solidFill>
                <a:latin typeface="Lato"/>
                <a:ea typeface="Lato"/>
                <a:cs typeface="Lato"/>
                <a:sym typeface="Lato"/>
              </a:rPr>
              <a:t>Rows		: 99320	rows</a:t>
            </a:r>
            <a:endParaRPr sz="1100" b="1" dirty="0">
              <a:solidFill>
                <a:schemeClr val="accent1"/>
              </a:solidFill>
              <a:latin typeface="Lato"/>
              <a:ea typeface="Lato"/>
              <a:cs typeface="Lato"/>
              <a:sym typeface="Lato"/>
            </a:endParaRPr>
          </a:p>
          <a:p>
            <a:pPr marL="457200" lvl="0" indent="-298450" algn="l" rtl="0">
              <a:lnSpc>
                <a:spcPct val="115000"/>
              </a:lnSpc>
              <a:spcBef>
                <a:spcPts val="0"/>
              </a:spcBef>
              <a:spcAft>
                <a:spcPts val="0"/>
              </a:spcAft>
              <a:buClr>
                <a:schemeClr val="accent1"/>
              </a:buClr>
              <a:buSzPts val="1100"/>
              <a:buFont typeface="Lato"/>
              <a:buChar char="-"/>
            </a:pPr>
            <a:r>
              <a:rPr lang="en" sz="1100" b="1" dirty="0">
                <a:solidFill>
                  <a:schemeClr val="accent1"/>
                </a:solidFill>
                <a:latin typeface="Lato"/>
                <a:ea typeface="Lato"/>
                <a:cs typeface="Lato"/>
                <a:sym typeface="Lato"/>
              </a:rPr>
              <a:t>Columns	: 45	columns</a:t>
            </a:r>
            <a:endParaRPr sz="1100" b="1" dirty="0">
              <a:solidFill>
                <a:schemeClr val="accent1"/>
              </a:solidFill>
              <a:latin typeface="Lato"/>
              <a:ea typeface="Lato"/>
              <a:cs typeface="Lato"/>
              <a:sym typeface="Lato"/>
            </a:endParaRPr>
          </a:p>
        </p:txBody>
      </p:sp>
      <p:sp>
        <p:nvSpPr>
          <p:cNvPr id="340" name="Google Shape;340;p28"/>
          <p:cNvSpPr/>
          <p:nvPr/>
        </p:nvSpPr>
        <p:spPr>
          <a:xfrm>
            <a:off x="596599" y="4274725"/>
            <a:ext cx="3591745" cy="55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accent1"/>
              </a:buClr>
              <a:buSzPts val="1100"/>
              <a:buFont typeface="Lato"/>
              <a:buChar char="-"/>
            </a:pPr>
            <a:r>
              <a:rPr lang="en" sz="1100" b="1" dirty="0">
                <a:solidFill>
                  <a:schemeClr val="accent1"/>
                </a:solidFill>
                <a:latin typeface="Lato"/>
                <a:ea typeface="Lato"/>
                <a:cs typeface="Lato"/>
                <a:sym typeface="Lato"/>
              </a:rPr>
              <a:t>Rows		: 99320	rows</a:t>
            </a:r>
            <a:endParaRPr sz="1100" b="1" dirty="0">
              <a:solidFill>
                <a:schemeClr val="accent1"/>
              </a:solidFill>
              <a:latin typeface="Lato"/>
              <a:ea typeface="Lato"/>
              <a:cs typeface="Lato"/>
              <a:sym typeface="Lato"/>
            </a:endParaRPr>
          </a:p>
          <a:p>
            <a:pPr marL="457200" lvl="0" indent="-298450" algn="l" rtl="0">
              <a:lnSpc>
                <a:spcPct val="115000"/>
              </a:lnSpc>
              <a:spcBef>
                <a:spcPts val="0"/>
              </a:spcBef>
              <a:spcAft>
                <a:spcPts val="0"/>
              </a:spcAft>
              <a:buClr>
                <a:schemeClr val="accent1"/>
              </a:buClr>
              <a:buSzPts val="1100"/>
              <a:buFont typeface="Lato"/>
              <a:buChar char="-"/>
            </a:pPr>
            <a:r>
              <a:rPr lang="en" sz="1100" b="1" dirty="0">
                <a:solidFill>
                  <a:schemeClr val="accent1"/>
                </a:solidFill>
                <a:latin typeface="Lato"/>
                <a:ea typeface="Lato"/>
                <a:cs typeface="Lato"/>
                <a:sym typeface="Lato"/>
              </a:rPr>
              <a:t>Columns	: 94	columns</a:t>
            </a:r>
            <a:endParaRPr sz="1100" dirty="0">
              <a:solidFill>
                <a:schemeClr val="accent1"/>
              </a:solidFill>
              <a:latin typeface="Lato"/>
              <a:ea typeface="Lato"/>
              <a:cs typeface="Lato"/>
              <a:sym typeface="Lato"/>
            </a:endParaRPr>
          </a:p>
          <a:p>
            <a:pPr marL="0" lvl="0" indent="0" algn="ctr" rtl="0">
              <a:lnSpc>
                <a:spcPct val="115000"/>
              </a:lnSpc>
              <a:spcBef>
                <a:spcPts val="0"/>
              </a:spcBef>
              <a:spcAft>
                <a:spcPts val="0"/>
              </a:spcAft>
              <a:buNone/>
            </a:pPr>
            <a:endParaRPr sz="1200" dirty="0">
              <a:solidFill>
                <a:schemeClr val="accent1"/>
              </a:solidFill>
              <a:latin typeface="Lato"/>
              <a:ea typeface="Lato"/>
              <a:cs typeface="Lato"/>
              <a:sym typeface="Lato"/>
            </a:endParaRPr>
          </a:p>
          <a:p>
            <a:pPr marL="0" lvl="0" indent="0" algn="ctr" rtl="0">
              <a:spcBef>
                <a:spcPts val="0"/>
              </a:spcBef>
              <a:spcAft>
                <a:spcPts val="0"/>
              </a:spcAft>
              <a:buNone/>
            </a:pPr>
            <a:endParaRPr sz="1300" b="1" dirty="0">
              <a:latin typeface="Lato"/>
              <a:ea typeface="Lato"/>
              <a:cs typeface="Lato"/>
              <a:sym typeface="Lato"/>
            </a:endParaRPr>
          </a:p>
        </p:txBody>
      </p:sp>
      <p:sp>
        <p:nvSpPr>
          <p:cNvPr id="341" name="Google Shape;341;p28"/>
          <p:cNvSpPr/>
          <p:nvPr/>
        </p:nvSpPr>
        <p:spPr>
          <a:xfrm>
            <a:off x="596450" y="2027250"/>
            <a:ext cx="3317400" cy="226200"/>
          </a:xfrm>
          <a:prstGeom prst="roundRect">
            <a:avLst>
              <a:gd name="adj" fmla="val 16667"/>
            </a:avLst>
          </a:prstGeom>
          <a:solidFill>
            <a:srgbClr val="6AA84F"/>
          </a:solid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Before dummification &gt;&gt; df.shape</a:t>
            </a:r>
            <a:endParaRPr sz="1200"/>
          </a:p>
        </p:txBody>
      </p:sp>
      <p:sp>
        <p:nvSpPr>
          <p:cNvPr id="342" name="Google Shape;342;p28"/>
          <p:cNvSpPr/>
          <p:nvPr/>
        </p:nvSpPr>
        <p:spPr>
          <a:xfrm>
            <a:off x="633200" y="3851450"/>
            <a:ext cx="3280500" cy="226200"/>
          </a:xfrm>
          <a:prstGeom prst="roundRect">
            <a:avLst>
              <a:gd name="adj" fmla="val 16667"/>
            </a:avLst>
          </a:prstGeom>
          <a:solidFill>
            <a:srgbClr val="6AA84F"/>
          </a:solid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After dummification &gt;&gt; df_dummified.shape</a:t>
            </a:r>
            <a:endParaRPr sz="1200"/>
          </a:p>
        </p:txBody>
      </p:sp>
      <p:pic>
        <p:nvPicPr>
          <p:cNvPr id="343" name="Google Shape;343;p28" descr="See the source image"/>
          <p:cNvPicPr preferRelativeResize="0"/>
          <p:nvPr/>
        </p:nvPicPr>
        <p:blipFill>
          <a:blip r:embed="rId3">
            <a:alphaModFix/>
          </a:blip>
          <a:stretch>
            <a:fillRect/>
          </a:stretch>
        </p:blipFill>
        <p:spPr>
          <a:xfrm>
            <a:off x="1154569" y="3330225"/>
            <a:ext cx="2201155" cy="314125"/>
          </a:xfrm>
          <a:prstGeom prst="rect">
            <a:avLst/>
          </a:prstGeom>
          <a:noFill/>
          <a:ln>
            <a:noFill/>
          </a:ln>
        </p:spPr>
      </p:pic>
      <p:sp>
        <p:nvSpPr>
          <p:cNvPr id="344" name="Google Shape;344;p28"/>
          <p:cNvSpPr/>
          <p:nvPr/>
        </p:nvSpPr>
        <p:spPr>
          <a:xfrm>
            <a:off x="6735225" y="1110850"/>
            <a:ext cx="2091000" cy="3854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 sz="1000"/>
              <a:t>'Glyburide'</a:t>
            </a:r>
            <a:endParaRPr sz="1000"/>
          </a:p>
          <a:p>
            <a:pPr marL="457200" lvl="0" indent="-292100" algn="l" rtl="0">
              <a:spcBef>
                <a:spcPts val="0"/>
              </a:spcBef>
              <a:spcAft>
                <a:spcPts val="0"/>
              </a:spcAft>
              <a:buSzPts val="1000"/>
              <a:buChar char="❖"/>
            </a:pPr>
            <a:r>
              <a:rPr lang="en" sz="1000"/>
              <a:t> 'Tolbutamide'</a:t>
            </a:r>
            <a:endParaRPr sz="1000"/>
          </a:p>
          <a:p>
            <a:pPr marL="457200" lvl="0" indent="-292100" algn="l" rtl="0">
              <a:spcBef>
                <a:spcPts val="0"/>
              </a:spcBef>
              <a:spcAft>
                <a:spcPts val="0"/>
              </a:spcAft>
              <a:buSzPts val="1000"/>
              <a:buChar char="❖"/>
            </a:pPr>
            <a:r>
              <a:rPr lang="en" sz="1000"/>
              <a:t>Pioglitazone'</a:t>
            </a:r>
            <a:endParaRPr sz="1000"/>
          </a:p>
          <a:p>
            <a:pPr marL="457200" lvl="0" indent="-292100" algn="l" rtl="0">
              <a:spcBef>
                <a:spcPts val="0"/>
              </a:spcBef>
              <a:spcAft>
                <a:spcPts val="0"/>
              </a:spcAft>
              <a:buSzPts val="1000"/>
              <a:buChar char="❖"/>
            </a:pPr>
            <a:r>
              <a:rPr lang="en" sz="1000"/>
              <a:t>'Rosiglitazone'</a:t>
            </a:r>
            <a:endParaRPr sz="1000"/>
          </a:p>
          <a:p>
            <a:pPr marL="457200" lvl="0" indent="-292100" algn="l" rtl="0">
              <a:spcBef>
                <a:spcPts val="0"/>
              </a:spcBef>
              <a:spcAft>
                <a:spcPts val="0"/>
              </a:spcAft>
              <a:buSzPts val="1000"/>
              <a:buChar char="❖"/>
            </a:pPr>
            <a:r>
              <a:rPr lang="en" sz="1000"/>
              <a:t>'Acarbose'</a:t>
            </a:r>
            <a:endParaRPr sz="1000"/>
          </a:p>
          <a:p>
            <a:pPr marL="457200" lvl="0" indent="-292100" algn="l" rtl="0">
              <a:spcBef>
                <a:spcPts val="0"/>
              </a:spcBef>
              <a:spcAft>
                <a:spcPts val="0"/>
              </a:spcAft>
              <a:buSzPts val="1000"/>
              <a:buChar char="❖"/>
            </a:pPr>
            <a:r>
              <a:rPr lang="en" sz="1000"/>
              <a:t>'Miglitol’</a:t>
            </a:r>
            <a:endParaRPr sz="1000"/>
          </a:p>
          <a:p>
            <a:pPr marL="457200" lvl="0" indent="-292100" algn="l" rtl="0">
              <a:spcBef>
                <a:spcPts val="0"/>
              </a:spcBef>
              <a:spcAft>
                <a:spcPts val="0"/>
              </a:spcAft>
              <a:buSzPts val="1000"/>
              <a:buChar char="❖"/>
            </a:pPr>
            <a:r>
              <a:rPr lang="en" sz="1000"/>
              <a:t>'Troglitazone'</a:t>
            </a:r>
            <a:endParaRPr sz="1000"/>
          </a:p>
          <a:p>
            <a:pPr marL="457200" lvl="0" indent="-292100" algn="l" rtl="0">
              <a:spcBef>
                <a:spcPts val="0"/>
              </a:spcBef>
              <a:spcAft>
                <a:spcPts val="0"/>
              </a:spcAft>
              <a:buSzPts val="1000"/>
              <a:buChar char="❖"/>
            </a:pPr>
            <a:r>
              <a:rPr lang="en" sz="1000"/>
              <a:t>'Tolazamide'</a:t>
            </a:r>
            <a:endParaRPr sz="1000"/>
          </a:p>
          <a:p>
            <a:pPr marL="457200" lvl="0" indent="-292100" algn="l" rtl="0">
              <a:spcBef>
                <a:spcPts val="0"/>
              </a:spcBef>
              <a:spcAft>
                <a:spcPts val="0"/>
              </a:spcAft>
              <a:buSzPts val="1000"/>
              <a:buChar char="❖"/>
            </a:pPr>
            <a:r>
              <a:rPr lang="en" sz="1000"/>
              <a:t>'Insulin'</a:t>
            </a:r>
            <a:endParaRPr sz="1000"/>
          </a:p>
          <a:p>
            <a:pPr marL="457200" lvl="0" indent="-292100" algn="l" rtl="0">
              <a:spcBef>
                <a:spcPts val="0"/>
              </a:spcBef>
              <a:spcAft>
                <a:spcPts val="0"/>
              </a:spcAft>
              <a:buSzPts val="1000"/>
              <a:buChar char="❖"/>
            </a:pPr>
            <a:r>
              <a:rPr lang="en" sz="1000"/>
              <a:t> 'Glyburide-metformin'</a:t>
            </a:r>
            <a:endParaRPr sz="1000"/>
          </a:p>
          <a:p>
            <a:pPr marL="457200" lvl="0" indent="-292100" algn="l" rtl="0">
              <a:spcBef>
                <a:spcPts val="0"/>
              </a:spcBef>
              <a:spcAft>
                <a:spcPts val="0"/>
              </a:spcAft>
              <a:buSzPts val="1000"/>
              <a:buChar char="❖"/>
            </a:pPr>
            <a:r>
              <a:rPr lang="en" sz="1000"/>
              <a:t>'Glipizide-metformin'</a:t>
            </a:r>
            <a:endParaRPr sz="1000"/>
          </a:p>
          <a:p>
            <a:pPr marL="457200" lvl="0" indent="-292100" algn="l" rtl="0">
              <a:spcBef>
                <a:spcPts val="0"/>
              </a:spcBef>
              <a:spcAft>
                <a:spcPts val="0"/>
              </a:spcAft>
              <a:buSzPts val="1000"/>
              <a:buChar char="❖"/>
            </a:pPr>
            <a:r>
              <a:rPr lang="en" sz="1000"/>
              <a:t>'Glimepiride-pioglitazone'</a:t>
            </a:r>
            <a:endParaRPr sz="1000"/>
          </a:p>
          <a:p>
            <a:pPr marL="457200" lvl="0" indent="-292100" algn="l" rtl="0">
              <a:spcBef>
                <a:spcPts val="0"/>
              </a:spcBef>
              <a:spcAft>
                <a:spcPts val="0"/>
              </a:spcAft>
              <a:buSzPts val="1000"/>
              <a:buChar char="❖"/>
            </a:pPr>
            <a:r>
              <a:rPr lang="en" sz="1000"/>
              <a:t> 'Metformin-rosiglitazone'</a:t>
            </a:r>
            <a:endParaRPr sz="1000"/>
          </a:p>
          <a:p>
            <a:pPr marL="457200" lvl="0" indent="-292100" algn="l" rtl="0">
              <a:spcBef>
                <a:spcPts val="0"/>
              </a:spcBef>
              <a:spcAft>
                <a:spcPts val="0"/>
              </a:spcAft>
              <a:buSzPts val="1000"/>
              <a:buChar char="❖"/>
            </a:pPr>
            <a:r>
              <a:rPr lang="en" sz="1000"/>
              <a:t>'Metformin-pioglitazone'</a:t>
            </a:r>
            <a:endParaRPr sz="1000"/>
          </a:p>
          <a:p>
            <a:pPr marL="457200" lvl="0" indent="-292100" algn="l" rtl="0">
              <a:spcBef>
                <a:spcPts val="0"/>
              </a:spcBef>
              <a:spcAft>
                <a:spcPts val="0"/>
              </a:spcAft>
              <a:buSzPts val="1000"/>
              <a:buChar char="❖"/>
            </a:pPr>
            <a:r>
              <a:rPr lang="en" sz="1000"/>
              <a:t> 'Change'</a:t>
            </a:r>
            <a:endParaRPr sz="1000"/>
          </a:p>
          <a:p>
            <a:pPr marL="457200" lvl="0" indent="-292100" algn="l" rtl="0">
              <a:spcBef>
                <a:spcPts val="0"/>
              </a:spcBef>
              <a:spcAft>
                <a:spcPts val="0"/>
              </a:spcAft>
              <a:buSzPts val="1000"/>
              <a:buChar char="❖"/>
            </a:pPr>
            <a:r>
              <a:rPr lang="en" sz="1000"/>
              <a:t>'diabetesMed'</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9"/>
          <p:cNvSpPr/>
          <p:nvPr/>
        </p:nvSpPr>
        <p:spPr>
          <a:xfrm>
            <a:off x="4751025" y="1426600"/>
            <a:ext cx="40752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9"/>
          <p:cNvSpPr txBox="1">
            <a:spLocks noGrp="1"/>
          </p:cNvSpPr>
          <p:nvPr>
            <p:ph type="title"/>
          </p:nvPr>
        </p:nvSpPr>
        <p:spPr>
          <a:xfrm>
            <a:off x="323525" y="509850"/>
            <a:ext cx="3667800" cy="58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Multiple Encounters</a:t>
            </a:r>
            <a:endParaRPr/>
          </a:p>
        </p:txBody>
      </p:sp>
      <p:grpSp>
        <p:nvGrpSpPr>
          <p:cNvPr id="351" name="Google Shape;351;p29"/>
          <p:cNvGrpSpPr/>
          <p:nvPr/>
        </p:nvGrpSpPr>
        <p:grpSpPr>
          <a:xfrm>
            <a:off x="323518" y="1426600"/>
            <a:ext cx="3983236" cy="3416400"/>
            <a:chOff x="6212550" y="1304875"/>
            <a:chExt cx="2632500" cy="3416400"/>
          </a:xfrm>
        </p:grpSpPr>
        <p:sp>
          <p:nvSpPr>
            <p:cNvPr id="352" name="Google Shape;352;p29"/>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9"/>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9"/>
          <p:cNvSpPr txBox="1">
            <a:spLocks noGrp="1"/>
          </p:cNvSpPr>
          <p:nvPr>
            <p:ph type="body" idx="2"/>
          </p:nvPr>
        </p:nvSpPr>
        <p:spPr>
          <a:xfrm>
            <a:off x="414046" y="1426600"/>
            <a:ext cx="37743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“Multiple  encounters”</a:t>
            </a:r>
            <a:endParaRPr>
              <a:solidFill>
                <a:schemeClr val="lt1"/>
              </a:solidFill>
            </a:endParaRPr>
          </a:p>
        </p:txBody>
      </p:sp>
      <p:sp>
        <p:nvSpPr>
          <p:cNvPr id="355" name="Google Shape;355;p29"/>
          <p:cNvSpPr txBox="1">
            <a:spLocks noGrp="1"/>
          </p:cNvSpPr>
          <p:nvPr>
            <p:ph type="body" idx="2"/>
          </p:nvPr>
        </p:nvSpPr>
        <p:spPr>
          <a:xfrm>
            <a:off x="435116" y="1972025"/>
            <a:ext cx="3750300" cy="279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Multiple encounters </a:t>
            </a:r>
            <a:endParaRPr sz="1600"/>
          </a:p>
          <a:p>
            <a:pPr marL="0" lvl="0" indent="0" algn="l" rtl="0">
              <a:spcBef>
                <a:spcPts val="1600"/>
              </a:spcBef>
              <a:spcAft>
                <a:spcPts val="1600"/>
              </a:spcAft>
              <a:buNone/>
            </a:pPr>
            <a:endParaRPr sz="1600"/>
          </a:p>
        </p:txBody>
      </p:sp>
      <p:sp>
        <p:nvSpPr>
          <p:cNvPr id="356" name="Google Shape;356;p29"/>
          <p:cNvSpPr txBox="1">
            <a:spLocks noGrp="1"/>
          </p:cNvSpPr>
          <p:nvPr>
            <p:ph type="body" idx="2"/>
          </p:nvPr>
        </p:nvSpPr>
        <p:spPr>
          <a:xfrm>
            <a:off x="4751025" y="1426600"/>
            <a:ext cx="4075200" cy="461400"/>
          </a:xfrm>
          <a:prstGeom prst="rect">
            <a:avLst/>
          </a:prstGeom>
          <a:solidFill>
            <a:schemeClr val="dk1"/>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“Unique patient ID”</a:t>
            </a:r>
            <a:endParaRPr>
              <a:solidFill>
                <a:schemeClr val="lt1"/>
              </a:solidFill>
            </a:endParaRPr>
          </a:p>
        </p:txBody>
      </p:sp>
      <p:sp>
        <p:nvSpPr>
          <p:cNvPr id="357" name="Google Shape;357;p29"/>
          <p:cNvSpPr txBox="1">
            <a:spLocks noGrp="1"/>
          </p:cNvSpPr>
          <p:nvPr>
            <p:ph type="body" idx="2"/>
          </p:nvPr>
        </p:nvSpPr>
        <p:spPr>
          <a:xfrm>
            <a:off x="4772091" y="1972025"/>
            <a:ext cx="3750300" cy="279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Unique patient ID</a:t>
            </a:r>
            <a:endParaRPr sz="1600"/>
          </a:p>
          <a:p>
            <a:pPr marL="457200" lvl="0" indent="0" algn="l" rtl="0">
              <a:spcBef>
                <a:spcPts val="1600"/>
              </a:spcBef>
              <a:spcAft>
                <a:spcPts val="0"/>
              </a:spcAft>
              <a:buNone/>
            </a:pPr>
            <a:endParaRPr sz="1600"/>
          </a:p>
          <a:p>
            <a:pPr marL="0" lvl="0" indent="0" algn="l" rtl="0">
              <a:spcBef>
                <a:spcPts val="1600"/>
              </a:spcBef>
              <a:spcAft>
                <a:spcPts val="0"/>
              </a:spcAft>
              <a:buNone/>
            </a:pPr>
            <a:r>
              <a:rPr lang="en" sz="1600"/>
              <a:t> </a:t>
            </a:r>
            <a:endParaRPr sz="1600"/>
          </a:p>
          <a:p>
            <a:pPr marL="0" lvl="0" indent="0" algn="l" rtl="0">
              <a:spcBef>
                <a:spcPts val="1600"/>
              </a:spcBef>
              <a:spcAft>
                <a:spcPts val="1600"/>
              </a:spcAft>
              <a:buNone/>
            </a:pPr>
            <a:endParaRPr sz="1600"/>
          </a:p>
        </p:txBody>
      </p:sp>
      <p:sp>
        <p:nvSpPr>
          <p:cNvPr id="358" name="Google Shape;358;p29"/>
          <p:cNvSpPr/>
          <p:nvPr/>
        </p:nvSpPr>
        <p:spPr>
          <a:xfrm>
            <a:off x="544286" y="2571749"/>
            <a:ext cx="3534228" cy="5889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accent1"/>
              </a:buClr>
              <a:buSzPts val="1100"/>
              <a:buFont typeface="Lato"/>
              <a:buChar char="-"/>
            </a:pPr>
            <a:r>
              <a:rPr lang="en" sz="1100" b="1" dirty="0">
                <a:solidFill>
                  <a:schemeClr val="accent1"/>
                </a:solidFill>
                <a:latin typeface="Lato"/>
                <a:ea typeface="Lato"/>
                <a:cs typeface="Lato"/>
                <a:sym typeface="Lato"/>
              </a:rPr>
              <a:t>Rows		: 99320	rows</a:t>
            </a:r>
            <a:endParaRPr sz="1100" b="1" dirty="0">
              <a:solidFill>
                <a:schemeClr val="accent1"/>
              </a:solidFill>
              <a:latin typeface="Lato"/>
              <a:ea typeface="Lato"/>
              <a:cs typeface="Lato"/>
              <a:sym typeface="Lato"/>
            </a:endParaRPr>
          </a:p>
          <a:p>
            <a:pPr marL="457200" lvl="0" indent="-298450" algn="l" rtl="0">
              <a:lnSpc>
                <a:spcPct val="115000"/>
              </a:lnSpc>
              <a:spcBef>
                <a:spcPts val="0"/>
              </a:spcBef>
              <a:spcAft>
                <a:spcPts val="0"/>
              </a:spcAft>
              <a:buClr>
                <a:schemeClr val="accent1"/>
              </a:buClr>
              <a:buSzPts val="1100"/>
              <a:buFont typeface="Lato"/>
              <a:buChar char="-"/>
            </a:pPr>
            <a:r>
              <a:rPr lang="en" sz="1100" b="1" dirty="0">
                <a:solidFill>
                  <a:schemeClr val="accent1"/>
                </a:solidFill>
                <a:latin typeface="Lato"/>
                <a:ea typeface="Lato"/>
                <a:cs typeface="Lato"/>
                <a:sym typeface="Lato"/>
              </a:rPr>
              <a:t>Columns	:  94	columns</a:t>
            </a:r>
            <a:endParaRPr sz="1100" b="1" dirty="0">
              <a:solidFill>
                <a:schemeClr val="accent1"/>
              </a:solidFill>
              <a:latin typeface="Lato"/>
              <a:ea typeface="Lato"/>
              <a:cs typeface="Lato"/>
              <a:sym typeface="Lato"/>
            </a:endParaRPr>
          </a:p>
        </p:txBody>
      </p:sp>
      <p:sp>
        <p:nvSpPr>
          <p:cNvPr id="359" name="Google Shape;359;p29"/>
          <p:cNvSpPr/>
          <p:nvPr/>
        </p:nvSpPr>
        <p:spPr>
          <a:xfrm>
            <a:off x="4942114" y="2571749"/>
            <a:ext cx="3750300" cy="5889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accent1"/>
              </a:buClr>
              <a:buSzPts val="1100"/>
              <a:buFont typeface="Lato"/>
              <a:buChar char="-"/>
            </a:pPr>
            <a:r>
              <a:rPr lang="en" sz="1100" b="1" dirty="0">
                <a:solidFill>
                  <a:schemeClr val="accent1"/>
                </a:solidFill>
                <a:latin typeface="Lato"/>
                <a:ea typeface="Lato"/>
                <a:cs typeface="Lato"/>
                <a:sym typeface="Lato"/>
              </a:rPr>
              <a:t>Rows		: 78727	rows</a:t>
            </a:r>
            <a:endParaRPr sz="1100" b="1" dirty="0">
              <a:solidFill>
                <a:schemeClr val="accent1"/>
              </a:solidFill>
              <a:latin typeface="Lato"/>
              <a:ea typeface="Lato"/>
              <a:cs typeface="Lato"/>
              <a:sym typeface="Lato"/>
            </a:endParaRPr>
          </a:p>
          <a:p>
            <a:pPr marL="457200" lvl="0" indent="-298450" algn="l" rtl="0">
              <a:lnSpc>
                <a:spcPct val="115000"/>
              </a:lnSpc>
              <a:spcBef>
                <a:spcPts val="0"/>
              </a:spcBef>
              <a:spcAft>
                <a:spcPts val="0"/>
              </a:spcAft>
              <a:buClr>
                <a:schemeClr val="accent1"/>
              </a:buClr>
              <a:buSzPts val="1100"/>
              <a:buFont typeface="Lato"/>
              <a:buChar char="-"/>
            </a:pPr>
            <a:r>
              <a:rPr lang="en" sz="1100" b="1" dirty="0">
                <a:solidFill>
                  <a:schemeClr val="accent1"/>
                </a:solidFill>
                <a:latin typeface="Lato"/>
                <a:ea typeface="Lato"/>
                <a:cs typeface="Lato"/>
                <a:sym typeface="Lato"/>
              </a:rPr>
              <a:t>Columns	: 94	columns</a:t>
            </a:r>
            <a:endParaRPr sz="1100" b="1" dirty="0">
              <a:solidFill>
                <a:schemeClr val="accent1"/>
              </a:solidFill>
              <a:latin typeface="Lato"/>
              <a:ea typeface="Lato"/>
              <a:cs typeface="Lato"/>
              <a:sym typeface="Lato"/>
            </a:endParaRPr>
          </a:p>
        </p:txBody>
      </p:sp>
      <p:sp>
        <p:nvSpPr>
          <p:cNvPr id="360" name="Google Shape;360;p29"/>
          <p:cNvSpPr/>
          <p:nvPr/>
        </p:nvSpPr>
        <p:spPr>
          <a:xfrm>
            <a:off x="5130050" y="3590325"/>
            <a:ext cx="3317400" cy="8664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1600"/>
              </a:spcAft>
              <a:buNone/>
            </a:pPr>
            <a:r>
              <a:rPr lang="en" sz="1100">
                <a:solidFill>
                  <a:schemeClr val="accent1"/>
                </a:solidFill>
                <a:latin typeface="Lato"/>
                <a:ea typeface="Lato"/>
                <a:cs typeface="Lato"/>
                <a:sym typeface="Lato"/>
              </a:rPr>
              <a:t>For the unique dataset, multiple encounters are considered to drop by keeping “first” encounter within the dataset. </a:t>
            </a:r>
            <a:endParaRPr sz="1100"/>
          </a:p>
        </p:txBody>
      </p:sp>
      <p:sp>
        <p:nvSpPr>
          <p:cNvPr id="361" name="Google Shape;361;p29"/>
          <p:cNvSpPr/>
          <p:nvPr/>
        </p:nvSpPr>
        <p:spPr>
          <a:xfrm>
            <a:off x="656525" y="3590325"/>
            <a:ext cx="3317400" cy="687000"/>
          </a:xfrm>
          <a:prstGeom prst="rect">
            <a:avLst/>
          </a:prstGeom>
          <a:solidFill>
            <a:schemeClr val="lt2"/>
          </a:solid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1600"/>
              </a:spcAft>
              <a:buNone/>
            </a:pPr>
            <a:r>
              <a:rPr lang="en" sz="1100">
                <a:solidFill>
                  <a:schemeClr val="accent1"/>
                </a:solidFill>
                <a:latin typeface="Lato"/>
                <a:ea typeface="Lato"/>
                <a:cs typeface="Lato"/>
                <a:sym typeface="Lato"/>
              </a:rPr>
              <a:t>For this dataset, multiples in the training data will bias the model</a:t>
            </a:r>
            <a:endParaRPr sz="1100">
              <a:solidFill>
                <a:schemeClr val="accen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0"/>
          <p:cNvSpPr/>
          <p:nvPr/>
        </p:nvSpPr>
        <p:spPr>
          <a:xfrm>
            <a:off x="4654725" y="1410700"/>
            <a:ext cx="4329000" cy="3606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txBox="1">
            <a:spLocks noGrp="1"/>
          </p:cNvSpPr>
          <p:nvPr>
            <p:ph type="title"/>
          </p:nvPr>
        </p:nvSpPr>
        <p:spPr>
          <a:xfrm>
            <a:off x="236225" y="554325"/>
            <a:ext cx="5125200" cy="58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Imbalancing Classification</a:t>
            </a:r>
            <a:endParaRPr/>
          </a:p>
        </p:txBody>
      </p:sp>
      <p:grpSp>
        <p:nvGrpSpPr>
          <p:cNvPr id="368" name="Google Shape;368;p30"/>
          <p:cNvGrpSpPr/>
          <p:nvPr/>
        </p:nvGrpSpPr>
        <p:grpSpPr>
          <a:xfrm>
            <a:off x="139381" y="1304050"/>
            <a:ext cx="4328883" cy="3712828"/>
            <a:chOff x="6212544" y="1231447"/>
            <a:chExt cx="2632500" cy="3489828"/>
          </a:xfrm>
        </p:grpSpPr>
        <p:sp>
          <p:nvSpPr>
            <p:cNvPr id="369" name="Google Shape;369;p30"/>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txBox="1"/>
            <p:nvPr/>
          </p:nvSpPr>
          <p:spPr>
            <a:xfrm>
              <a:off x="6212544" y="1231447"/>
              <a:ext cx="2632500" cy="653042"/>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30"/>
          <p:cNvSpPr txBox="1">
            <a:spLocks noGrp="1"/>
          </p:cNvSpPr>
          <p:nvPr>
            <p:ph type="body" idx="2"/>
          </p:nvPr>
        </p:nvSpPr>
        <p:spPr>
          <a:xfrm>
            <a:off x="416671" y="1449700"/>
            <a:ext cx="37743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lt1"/>
                </a:solidFill>
              </a:rPr>
              <a:t>Imbalanced Dataset</a:t>
            </a:r>
            <a:endParaRPr sz="1800" b="1" dirty="0">
              <a:solidFill>
                <a:schemeClr val="lt1"/>
              </a:solidFill>
            </a:endParaRPr>
          </a:p>
        </p:txBody>
      </p:sp>
      <p:sp>
        <p:nvSpPr>
          <p:cNvPr id="372" name="Google Shape;372;p30"/>
          <p:cNvSpPr txBox="1">
            <a:spLocks noGrp="1"/>
          </p:cNvSpPr>
          <p:nvPr>
            <p:ph type="body" idx="2"/>
          </p:nvPr>
        </p:nvSpPr>
        <p:spPr>
          <a:xfrm>
            <a:off x="4653501" y="1333464"/>
            <a:ext cx="4318974" cy="616636"/>
          </a:xfrm>
          <a:prstGeom prst="rect">
            <a:avLst/>
          </a:prstGeom>
          <a:solidFill>
            <a:schemeClr val="dk1"/>
          </a:solidFill>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lt1"/>
                </a:solidFill>
              </a:rPr>
              <a:t>Synthetic Minority Over-sampling TEchnique</a:t>
            </a:r>
            <a:endParaRPr sz="1600" b="1" dirty="0">
              <a:solidFill>
                <a:schemeClr val="lt1"/>
              </a:solidFill>
            </a:endParaRPr>
          </a:p>
          <a:p>
            <a:pPr marL="0" lvl="0" indent="0" algn="ctr" rtl="0">
              <a:spcBef>
                <a:spcPts val="0"/>
              </a:spcBef>
              <a:spcAft>
                <a:spcPts val="0"/>
              </a:spcAft>
              <a:buNone/>
            </a:pPr>
            <a:r>
              <a:rPr lang="en" sz="1400" b="1" dirty="0">
                <a:solidFill>
                  <a:schemeClr val="lt1"/>
                </a:solidFill>
              </a:rPr>
              <a:t>(SMOTE)</a:t>
            </a:r>
            <a:endParaRPr sz="1400" b="1" dirty="0">
              <a:solidFill>
                <a:schemeClr val="lt1"/>
              </a:solidFill>
            </a:endParaRPr>
          </a:p>
          <a:p>
            <a:pPr marL="0" lvl="0" indent="0" algn="ctr" rtl="0">
              <a:spcBef>
                <a:spcPts val="0"/>
              </a:spcBef>
              <a:spcAft>
                <a:spcPts val="0"/>
              </a:spcAft>
              <a:buNone/>
            </a:pPr>
            <a:endParaRPr sz="1600" b="1" dirty="0">
              <a:solidFill>
                <a:schemeClr val="lt1"/>
              </a:solidFill>
            </a:endParaRPr>
          </a:p>
        </p:txBody>
      </p:sp>
      <p:pic>
        <p:nvPicPr>
          <p:cNvPr id="373" name="Google Shape;373;p30" descr="Image result for unbalanced dataset method"/>
          <p:cNvPicPr preferRelativeResize="0"/>
          <p:nvPr/>
        </p:nvPicPr>
        <p:blipFill rotWithShape="1">
          <a:blip r:embed="rId3">
            <a:alphaModFix/>
          </a:blip>
          <a:srcRect l="52660" t="7194" r="6063" b="10017"/>
          <a:stretch/>
        </p:blipFill>
        <p:spPr>
          <a:xfrm>
            <a:off x="2455325" y="2071925"/>
            <a:ext cx="1860725" cy="1146925"/>
          </a:xfrm>
          <a:prstGeom prst="rect">
            <a:avLst/>
          </a:prstGeom>
          <a:noFill/>
          <a:ln>
            <a:noFill/>
          </a:ln>
        </p:spPr>
      </p:pic>
      <p:pic>
        <p:nvPicPr>
          <p:cNvPr id="374" name="Google Shape;374;p30" descr="Image result for unbalanced dataset method"/>
          <p:cNvPicPr preferRelativeResize="0"/>
          <p:nvPr/>
        </p:nvPicPr>
        <p:blipFill rotWithShape="1">
          <a:blip r:embed="rId3">
            <a:alphaModFix/>
          </a:blip>
          <a:srcRect l="6581" t="8671" r="55355" b="9901"/>
          <a:stretch/>
        </p:blipFill>
        <p:spPr>
          <a:xfrm>
            <a:off x="292075" y="2071925"/>
            <a:ext cx="1744795" cy="1146925"/>
          </a:xfrm>
          <a:prstGeom prst="rect">
            <a:avLst/>
          </a:prstGeom>
          <a:noFill/>
          <a:ln>
            <a:noFill/>
          </a:ln>
        </p:spPr>
      </p:pic>
      <p:sp>
        <p:nvSpPr>
          <p:cNvPr id="375" name="Google Shape;375;p30"/>
          <p:cNvSpPr txBox="1"/>
          <p:nvPr/>
        </p:nvSpPr>
        <p:spPr>
          <a:xfrm>
            <a:off x="292075" y="3262375"/>
            <a:ext cx="4115400" cy="2213700"/>
          </a:xfrm>
          <a:prstGeom prst="rect">
            <a:avLst/>
          </a:prstGeom>
          <a:noFill/>
          <a:ln>
            <a:noFill/>
          </a:ln>
        </p:spPr>
        <p:txBody>
          <a:bodyPr spcFirstLastPara="1" wrap="square" lIns="91425" tIns="91425" rIns="91425" bIns="91425" anchor="ctr" anchorCtr="0">
            <a:noAutofit/>
          </a:bodyPr>
          <a:lstStyle/>
          <a:p>
            <a:pPr marL="0" lvl="0" indent="0" algn="l" rtl="0">
              <a:lnSpc>
                <a:spcPct val="140000"/>
              </a:lnSpc>
              <a:spcBef>
                <a:spcPts val="0"/>
              </a:spcBef>
              <a:spcAft>
                <a:spcPts val="0"/>
              </a:spcAft>
              <a:buNone/>
            </a:pPr>
            <a:r>
              <a:rPr lang="en" sz="1200">
                <a:solidFill>
                  <a:srgbClr val="333333"/>
                </a:solidFill>
                <a:highlight>
                  <a:srgbClr val="FFFFFF"/>
                </a:highlight>
              </a:rPr>
              <a:t> Resampling Techniques </a:t>
            </a:r>
            <a:endParaRPr sz="1300">
              <a:solidFill>
                <a:srgbClr val="333333"/>
              </a:solidFill>
              <a:highlight>
                <a:srgbClr val="FFFFFF"/>
              </a:highlight>
            </a:endParaRPr>
          </a:p>
          <a:p>
            <a:pPr marL="0" lvl="0" indent="0" algn="l" rtl="0">
              <a:lnSpc>
                <a:spcPct val="100000"/>
              </a:lnSpc>
              <a:spcBef>
                <a:spcPts val="1500"/>
              </a:spcBef>
              <a:spcAft>
                <a:spcPts val="0"/>
              </a:spcAft>
              <a:buNone/>
            </a:pPr>
            <a:r>
              <a:rPr lang="en" sz="800">
                <a:solidFill>
                  <a:srgbClr val="333333"/>
                </a:solidFill>
                <a:highlight>
                  <a:srgbClr val="FFFFFF"/>
                </a:highlight>
              </a:rPr>
              <a:t>- Random Under-Sampling </a:t>
            </a:r>
            <a:endParaRPr sz="800">
              <a:solidFill>
                <a:srgbClr val="333333"/>
              </a:solidFill>
              <a:highlight>
                <a:srgbClr val="FFFFFF"/>
              </a:highlight>
            </a:endParaRPr>
          </a:p>
          <a:p>
            <a:pPr marL="0" lvl="0" indent="0" algn="l" rtl="0">
              <a:lnSpc>
                <a:spcPct val="100000"/>
              </a:lnSpc>
              <a:spcBef>
                <a:spcPts val="0"/>
              </a:spcBef>
              <a:spcAft>
                <a:spcPts val="0"/>
              </a:spcAft>
              <a:buNone/>
            </a:pPr>
            <a:r>
              <a:rPr lang="en" sz="800">
                <a:solidFill>
                  <a:srgbClr val="333333"/>
                </a:solidFill>
                <a:highlight>
                  <a:srgbClr val="FFFFFF"/>
                </a:highlight>
              </a:rPr>
              <a:t>- Random Over-Sampling</a:t>
            </a:r>
            <a:endParaRPr sz="800">
              <a:solidFill>
                <a:srgbClr val="333333"/>
              </a:solidFill>
              <a:highlight>
                <a:srgbClr val="FFFFFF"/>
              </a:highlight>
            </a:endParaRPr>
          </a:p>
          <a:p>
            <a:pPr marL="0" lvl="0" indent="0" algn="l" rtl="0">
              <a:lnSpc>
                <a:spcPct val="100000"/>
              </a:lnSpc>
              <a:spcBef>
                <a:spcPts val="0"/>
              </a:spcBef>
              <a:spcAft>
                <a:spcPts val="0"/>
              </a:spcAft>
              <a:buNone/>
            </a:pPr>
            <a:r>
              <a:rPr lang="en" sz="800">
                <a:solidFill>
                  <a:srgbClr val="333333"/>
                </a:solidFill>
                <a:highlight>
                  <a:srgbClr val="FFFFFF"/>
                </a:highlight>
              </a:rPr>
              <a:t>- Cluster-Based Over Sampling</a:t>
            </a:r>
            <a:endParaRPr sz="800">
              <a:solidFill>
                <a:srgbClr val="333333"/>
              </a:solidFill>
              <a:highlight>
                <a:srgbClr val="FFFFFF"/>
              </a:highlight>
            </a:endParaRPr>
          </a:p>
          <a:p>
            <a:pPr marL="0" lvl="0" indent="457200" algn="l" rtl="0">
              <a:lnSpc>
                <a:spcPct val="100000"/>
              </a:lnSpc>
              <a:spcBef>
                <a:spcPts val="0"/>
              </a:spcBef>
              <a:spcAft>
                <a:spcPts val="0"/>
              </a:spcAft>
              <a:buNone/>
            </a:pPr>
            <a:r>
              <a:rPr lang="en" sz="800">
                <a:solidFill>
                  <a:srgbClr val="333333"/>
                </a:solidFill>
                <a:highlight>
                  <a:srgbClr val="FFFFFF"/>
                </a:highlight>
              </a:rPr>
              <a:t>- Informed Over Sampling: Synthetic Minority Over-sampling Technique</a:t>
            </a:r>
            <a:endParaRPr sz="800">
              <a:solidFill>
                <a:srgbClr val="333333"/>
              </a:solidFill>
              <a:highlight>
                <a:srgbClr val="FFFFFF"/>
              </a:highlight>
            </a:endParaRPr>
          </a:p>
          <a:p>
            <a:pPr marL="0" lvl="0" indent="457200" algn="l" rtl="0">
              <a:lnSpc>
                <a:spcPct val="100000"/>
              </a:lnSpc>
              <a:spcBef>
                <a:spcPts val="0"/>
              </a:spcBef>
              <a:spcAft>
                <a:spcPts val="0"/>
              </a:spcAft>
              <a:buNone/>
            </a:pPr>
            <a:r>
              <a:rPr lang="en" sz="800">
                <a:solidFill>
                  <a:srgbClr val="333333"/>
                </a:solidFill>
                <a:highlight>
                  <a:srgbClr val="FFFFFF"/>
                </a:highlight>
              </a:rPr>
              <a:t>- Modified synthetic minority oversampling (MSMOTE)</a:t>
            </a:r>
            <a:r>
              <a:rPr lang="en" sz="1000">
                <a:solidFill>
                  <a:srgbClr val="333333"/>
                </a:solidFill>
                <a:highlight>
                  <a:srgbClr val="FFFFFF"/>
                </a:highlight>
              </a:rPr>
              <a:t> </a:t>
            </a:r>
            <a:endParaRPr sz="1300">
              <a:solidFill>
                <a:srgbClr val="333333"/>
              </a:solidFill>
              <a:highlight>
                <a:srgbClr val="FFFFFF"/>
              </a:highlight>
            </a:endParaRPr>
          </a:p>
          <a:p>
            <a:pPr marL="0" lvl="0" indent="0" algn="l" rtl="0">
              <a:lnSpc>
                <a:spcPct val="140000"/>
              </a:lnSpc>
              <a:spcBef>
                <a:spcPts val="0"/>
              </a:spcBef>
              <a:spcAft>
                <a:spcPts val="1500"/>
              </a:spcAft>
              <a:buNone/>
            </a:pPr>
            <a:endParaRPr sz="1200">
              <a:solidFill>
                <a:srgbClr val="333333"/>
              </a:solidFill>
              <a:highlight>
                <a:srgbClr val="FFFFFF"/>
              </a:highlight>
            </a:endParaRPr>
          </a:p>
        </p:txBody>
      </p:sp>
      <p:pic>
        <p:nvPicPr>
          <p:cNvPr id="376" name="Google Shape;376;p30"/>
          <p:cNvPicPr preferRelativeResize="0"/>
          <p:nvPr/>
        </p:nvPicPr>
        <p:blipFill rotWithShape="1">
          <a:blip r:embed="rId4">
            <a:alphaModFix/>
          </a:blip>
          <a:srcRect l="7657" t="15484" r="41364" b="41561"/>
          <a:stretch/>
        </p:blipFill>
        <p:spPr>
          <a:xfrm>
            <a:off x="5410078" y="2071913"/>
            <a:ext cx="2818275" cy="1146926"/>
          </a:xfrm>
          <a:prstGeom prst="rect">
            <a:avLst/>
          </a:prstGeom>
          <a:noFill/>
          <a:ln>
            <a:noFill/>
          </a:ln>
        </p:spPr>
      </p:pic>
      <p:sp>
        <p:nvSpPr>
          <p:cNvPr id="377" name="Google Shape;377;p30"/>
          <p:cNvSpPr txBox="1"/>
          <p:nvPr/>
        </p:nvSpPr>
        <p:spPr>
          <a:xfrm>
            <a:off x="4654725" y="3218850"/>
            <a:ext cx="5715900" cy="2172000"/>
          </a:xfrm>
          <a:prstGeom prst="rect">
            <a:avLst/>
          </a:prstGeom>
          <a:noFill/>
          <a:ln>
            <a:noFill/>
          </a:ln>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rgbClr val="595858"/>
              </a:buClr>
              <a:buSzPts val="1000"/>
              <a:buFont typeface="Roboto"/>
              <a:buChar char="●"/>
            </a:pPr>
            <a:r>
              <a:rPr lang="en" sz="1000" b="1">
                <a:solidFill>
                  <a:srgbClr val="333333"/>
                </a:solidFill>
                <a:highlight>
                  <a:srgbClr val="FFFFFF"/>
                </a:highlight>
                <a:latin typeface="Roboto"/>
                <a:ea typeface="Roboto"/>
                <a:cs typeface="Roboto"/>
                <a:sym typeface="Roboto"/>
              </a:rPr>
              <a:t>Advantages</a:t>
            </a:r>
            <a:endParaRPr sz="1000" b="1">
              <a:solidFill>
                <a:srgbClr val="333333"/>
              </a:solidFill>
              <a:highlight>
                <a:srgbClr val="FFFFFF"/>
              </a:highlight>
              <a:latin typeface="Roboto"/>
              <a:ea typeface="Roboto"/>
              <a:cs typeface="Roboto"/>
              <a:sym typeface="Roboto"/>
            </a:endParaRPr>
          </a:p>
          <a:p>
            <a:pPr marL="914400" lvl="1" indent="-279400" algn="l" rtl="0">
              <a:lnSpc>
                <a:spcPct val="115000"/>
              </a:lnSpc>
              <a:spcBef>
                <a:spcPts val="0"/>
              </a:spcBef>
              <a:spcAft>
                <a:spcPts val="0"/>
              </a:spcAft>
              <a:buClr>
                <a:srgbClr val="595858"/>
              </a:buClr>
              <a:buSzPts val="800"/>
              <a:buFont typeface="Roboto"/>
              <a:buChar char="○"/>
            </a:pPr>
            <a:r>
              <a:rPr lang="en" sz="800">
                <a:solidFill>
                  <a:srgbClr val="595858"/>
                </a:solidFill>
                <a:highlight>
                  <a:srgbClr val="FFFFFF"/>
                </a:highlight>
                <a:latin typeface="Roboto"/>
                <a:ea typeface="Roboto"/>
                <a:cs typeface="Roboto"/>
                <a:sym typeface="Roboto"/>
              </a:rPr>
              <a:t>Mitigates the problem of overfitting caused by random oversampling </a:t>
            </a:r>
            <a:endParaRPr sz="800">
              <a:solidFill>
                <a:srgbClr val="595858"/>
              </a:solidFill>
              <a:highlight>
                <a:srgbClr val="FFFFFF"/>
              </a:highlight>
              <a:latin typeface="Roboto"/>
              <a:ea typeface="Roboto"/>
              <a:cs typeface="Roboto"/>
              <a:sym typeface="Roboto"/>
            </a:endParaRPr>
          </a:p>
          <a:p>
            <a:pPr marL="914400" lvl="0" indent="0" algn="l" rtl="0">
              <a:lnSpc>
                <a:spcPct val="115000"/>
              </a:lnSpc>
              <a:spcBef>
                <a:spcPts val="0"/>
              </a:spcBef>
              <a:spcAft>
                <a:spcPts val="0"/>
              </a:spcAft>
              <a:buNone/>
            </a:pPr>
            <a:r>
              <a:rPr lang="en" sz="800">
                <a:solidFill>
                  <a:srgbClr val="595858"/>
                </a:solidFill>
                <a:highlight>
                  <a:srgbClr val="FFFFFF"/>
                </a:highlight>
                <a:latin typeface="Roboto"/>
                <a:ea typeface="Roboto"/>
                <a:cs typeface="Roboto"/>
                <a:sym typeface="Roboto"/>
              </a:rPr>
              <a:t>as synthetic examples are generated rather than replication of instances</a:t>
            </a:r>
            <a:endParaRPr sz="800">
              <a:solidFill>
                <a:srgbClr val="595858"/>
              </a:solidFill>
              <a:highlight>
                <a:srgbClr val="FFFFFF"/>
              </a:highlight>
              <a:latin typeface="Roboto"/>
              <a:ea typeface="Roboto"/>
              <a:cs typeface="Roboto"/>
              <a:sym typeface="Roboto"/>
            </a:endParaRPr>
          </a:p>
          <a:p>
            <a:pPr marL="914400" lvl="1" indent="-279400" algn="l" rtl="0">
              <a:lnSpc>
                <a:spcPct val="115000"/>
              </a:lnSpc>
              <a:spcBef>
                <a:spcPts val="0"/>
              </a:spcBef>
              <a:spcAft>
                <a:spcPts val="0"/>
              </a:spcAft>
              <a:buClr>
                <a:srgbClr val="595858"/>
              </a:buClr>
              <a:buSzPts val="800"/>
              <a:buFont typeface="Roboto"/>
              <a:buChar char="○"/>
            </a:pPr>
            <a:r>
              <a:rPr lang="en" sz="800">
                <a:solidFill>
                  <a:srgbClr val="595858"/>
                </a:solidFill>
                <a:highlight>
                  <a:srgbClr val="FFFFFF"/>
                </a:highlight>
                <a:latin typeface="Roboto"/>
                <a:ea typeface="Roboto"/>
                <a:cs typeface="Roboto"/>
                <a:sym typeface="Roboto"/>
              </a:rPr>
              <a:t>No loss of useful information</a:t>
            </a:r>
            <a:endParaRPr sz="800">
              <a:solidFill>
                <a:srgbClr val="595858"/>
              </a:solidFill>
              <a:highlight>
                <a:srgbClr val="FFFFFF"/>
              </a:highlight>
              <a:latin typeface="Roboto"/>
              <a:ea typeface="Roboto"/>
              <a:cs typeface="Roboto"/>
              <a:sym typeface="Roboto"/>
            </a:endParaRPr>
          </a:p>
          <a:p>
            <a:pPr marL="457200" lvl="0" indent="-292100" algn="l" rtl="0">
              <a:lnSpc>
                <a:spcPct val="115000"/>
              </a:lnSpc>
              <a:spcBef>
                <a:spcPts val="0"/>
              </a:spcBef>
              <a:spcAft>
                <a:spcPts val="0"/>
              </a:spcAft>
              <a:buClr>
                <a:srgbClr val="595858"/>
              </a:buClr>
              <a:buSzPts val="1000"/>
              <a:buFont typeface="Roboto"/>
              <a:buChar char="●"/>
            </a:pPr>
            <a:r>
              <a:rPr lang="en" sz="1000" b="1">
                <a:solidFill>
                  <a:srgbClr val="333333"/>
                </a:solidFill>
                <a:highlight>
                  <a:srgbClr val="FFFFFF"/>
                </a:highlight>
                <a:latin typeface="Roboto"/>
                <a:ea typeface="Roboto"/>
                <a:cs typeface="Roboto"/>
                <a:sym typeface="Roboto"/>
              </a:rPr>
              <a:t>Disadvantages</a:t>
            </a:r>
            <a:endParaRPr sz="1000" b="1">
              <a:solidFill>
                <a:srgbClr val="333333"/>
              </a:solidFill>
              <a:highlight>
                <a:srgbClr val="FFFFFF"/>
              </a:highlight>
              <a:latin typeface="Roboto"/>
              <a:ea typeface="Roboto"/>
              <a:cs typeface="Roboto"/>
              <a:sym typeface="Roboto"/>
            </a:endParaRPr>
          </a:p>
          <a:p>
            <a:pPr marL="914400" lvl="1" indent="-279400" algn="l" rtl="0">
              <a:lnSpc>
                <a:spcPct val="115000"/>
              </a:lnSpc>
              <a:spcBef>
                <a:spcPts val="0"/>
              </a:spcBef>
              <a:spcAft>
                <a:spcPts val="0"/>
              </a:spcAft>
              <a:buClr>
                <a:srgbClr val="595858"/>
              </a:buClr>
              <a:buSzPts val="800"/>
              <a:buFont typeface="Roboto"/>
              <a:buChar char="○"/>
            </a:pPr>
            <a:r>
              <a:rPr lang="en" sz="800">
                <a:solidFill>
                  <a:srgbClr val="595858"/>
                </a:solidFill>
                <a:highlight>
                  <a:srgbClr val="FFFFFF"/>
                </a:highlight>
                <a:latin typeface="Roboto"/>
                <a:ea typeface="Roboto"/>
                <a:cs typeface="Roboto"/>
                <a:sym typeface="Roboto"/>
              </a:rPr>
              <a:t>While generating synthetic examples SMOTE does not take into </a:t>
            </a:r>
            <a:endParaRPr sz="800">
              <a:solidFill>
                <a:srgbClr val="595858"/>
              </a:solidFill>
              <a:highlight>
                <a:srgbClr val="FFFFFF"/>
              </a:highlight>
              <a:latin typeface="Roboto"/>
              <a:ea typeface="Roboto"/>
              <a:cs typeface="Roboto"/>
              <a:sym typeface="Roboto"/>
            </a:endParaRPr>
          </a:p>
          <a:p>
            <a:pPr marL="914400" lvl="0" indent="0" algn="l" rtl="0">
              <a:lnSpc>
                <a:spcPct val="115000"/>
              </a:lnSpc>
              <a:spcBef>
                <a:spcPts val="0"/>
              </a:spcBef>
              <a:spcAft>
                <a:spcPts val="0"/>
              </a:spcAft>
              <a:buNone/>
            </a:pPr>
            <a:r>
              <a:rPr lang="en" sz="800">
                <a:solidFill>
                  <a:srgbClr val="595858"/>
                </a:solidFill>
                <a:highlight>
                  <a:srgbClr val="FFFFFF"/>
                </a:highlight>
                <a:latin typeface="Roboto"/>
                <a:ea typeface="Roboto"/>
                <a:cs typeface="Roboto"/>
                <a:sym typeface="Roboto"/>
              </a:rPr>
              <a:t>consideration neighboring examples from other classes. This can</a:t>
            </a:r>
            <a:endParaRPr sz="800">
              <a:solidFill>
                <a:srgbClr val="595858"/>
              </a:solidFill>
              <a:highlight>
                <a:srgbClr val="FFFFFF"/>
              </a:highlight>
              <a:latin typeface="Roboto"/>
              <a:ea typeface="Roboto"/>
              <a:cs typeface="Roboto"/>
              <a:sym typeface="Roboto"/>
            </a:endParaRPr>
          </a:p>
          <a:p>
            <a:pPr marL="914400" lvl="0" indent="0" algn="l" rtl="0">
              <a:lnSpc>
                <a:spcPct val="115000"/>
              </a:lnSpc>
              <a:spcBef>
                <a:spcPts val="0"/>
              </a:spcBef>
              <a:spcAft>
                <a:spcPts val="0"/>
              </a:spcAft>
              <a:buNone/>
            </a:pPr>
            <a:r>
              <a:rPr lang="en" sz="800">
                <a:solidFill>
                  <a:srgbClr val="595858"/>
                </a:solidFill>
                <a:highlight>
                  <a:srgbClr val="FFFFFF"/>
                </a:highlight>
                <a:latin typeface="Roboto"/>
                <a:ea typeface="Roboto"/>
                <a:cs typeface="Roboto"/>
                <a:sym typeface="Roboto"/>
              </a:rPr>
              <a:t> result in increase in overlapping of classes and can introduce</a:t>
            </a:r>
            <a:endParaRPr sz="800">
              <a:solidFill>
                <a:srgbClr val="595858"/>
              </a:solidFill>
              <a:highlight>
                <a:srgbClr val="FFFFFF"/>
              </a:highlight>
              <a:latin typeface="Roboto"/>
              <a:ea typeface="Roboto"/>
              <a:cs typeface="Roboto"/>
              <a:sym typeface="Roboto"/>
            </a:endParaRPr>
          </a:p>
          <a:p>
            <a:pPr marL="914400" lvl="0" indent="0" algn="l" rtl="0">
              <a:lnSpc>
                <a:spcPct val="115000"/>
              </a:lnSpc>
              <a:spcBef>
                <a:spcPts val="0"/>
              </a:spcBef>
              <a:spcAft>
                <a:spcPts val="0"/>
              </a:spcAft>
              <a:buNone/>
            </a:pPr>
            <a:r>
              <a:rPr lang="en" sz="800">
                <a:solidFill>
                  <a:srgbClr val="595858"/>
                </a:solidFill>
                <a:highlight>
                  <a:srgbClr val="FFFFFF"/>
                </a:highlight>
                <a:latin typeface="Roboto"/>
                <a:ea typeface="Roboto"/>
                <a:cs typeface="Roboto"/>
                <a:sym typeface="Roboto"/>
              </a:rPr>
              <a:t> additional noise</a:t>
            </a:r>
            <a:endParaRPr sz="800">
              <a:solidFill>
                <a:srgbClr val="595858"/>
              </a:solidFill>
              <a:highlight>
                <a:srgbClr val="FFFFFF"/>
              </a:highlight>
              <a:latin typeface="Roboto"/>
              <a:ea typeface="Roboto"/>
              <a:cs typeface="Roboto"/>
              <a:sym typeface="Roboto"/>
            </a:endParaRPr>
          </a:p>
          <a:p>
            <a:pPr marL="914400" lvl="1" indent="-279400" algn="l" rtl="0">
              <a:lnSpc>
                <a:spcPct val="115000"/>
              </a:lnSpc>
              <a:spcBef>
                <a:spcPts val="0"/>
              </a:spcBef>
              <a:spcAft>
                <a:spcPts val="0"/>
              </a:spcAft>
              <a:buClr>
                <a:srgbClr val="595858"/>
              </a:buClr>
              <a:buSzPts val="800"/>
              <a:buFont typeface="Roboto"/>
              <a:buChar char="○"/>
            </a:pPr>
            <a:r>
              <a:rPr lang="en" sz="800">
                <a:solidFill>
                  <a:srgbClr val="595858"/>
                </a:solidFill>
                <a:highlight>
                  <a:srgbClr val="FFFFFF"/>
                </a:highlight>
                <a:latin typeface="Roboto"/>
                <a:ea typeface="Roboto"/>
                <a:cs typeface="Roboto"/>
                <a:sym typeface="Roboto"/>
              </a:rPr>
              <a:t>SMOTE is not very effective for high dimensional data</a:t>
            </a:r>
            <a:endParaRPr sz="800">
              <a:solidFill>
                <a:srgbClr val="595858"/>
              </a:solidFill>
              <a:highlight>
                <a:srgbClr val="FFFFFF"/>
              </a:highlight>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1"/>
          <p:cNvSpPr txBox="1">
            <a:spLocks noGrp="1"/>
          </p:cNvSpPr>
          <p:nvPr>
            <p:ph type="title"/>
          </p:nvPr>
        </p:nvSpPr>
        <p:spPr>
          <a:xfrm>
            <a:off x="727800" y="588375"/>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Modeling </a:t>
            </a:r>
            <a:endParaRPr/>
          </a:p>
        </p:txBody>
      </p:sp>
      <p:sp>
        <p:nvSpPr>
          <p:cNvPr id="383" name="Google Shape;383;p31"/>
          <p:cNvSpPr/>
          <p:nvPr/>
        </p:nvSpPr>
        <p:spPr>
          <a:xfrm>
            <a:off x="800625" y="1462925"/>
            <a:ext cx="8196000" cy="356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3834900" y="1590300"/>
            <a:ext cx="2235600" cy="408900"/>
          </a:xfrm>
          <a:prstGeom prst="rect">
            <a:avLst/>
          </a:prstGeom>
          <a:solidFill>
            <a:srgbClr val="EA9999"/>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Modeling</a:t>
            </a:r>
            <a:endParaRPr b="1"/>
          </a:p>
        </p:txBody>
      </p:sp>
      <p:sp>
        <p:nvSpPr>
          <p:cNvPr id="385" name="Google Shape;385;p31"/>
          <p:cNvSpPr/>
          <p:nvPr/>
        </p:nvSpPr>
        <p:spPr>
          <a:xfrm>
            <a:off x="1036000" y="2367300"/>
            <a:ext cx="1081500" cy="4089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E599"/>
                </a:solidFill>
              </a:rPr>
              <a:t>Logistic Regression</a:t>
            </a:r>
            <a:endParaRPr sz="1000">
              <a:solidFill>
                <a:srgbClr val="FFE599"/>
              </a:solidFill>
            </a:endParaRPr>
          </a:p>
        </p:txBody>
      </p:sp>
      <p:sp>
        <p:nvSpPr>
          <p:cNvPr id="386" name="Google Shape;386;p31"/>
          <p:cNvSpPr/>
          <p:nvPr/>
        </p:nvSpPr>
        <p:spPr>
          <a:xfrm>
            <a:off x="2723963" y="2367300"/>
            <a:ext cx="1081500" cy="4089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E599"/>
                </a:solidFill>
              </a:rPr>
              <a:t>Decision Tree </a:t>
            </a:r>
            <a:endParaRPr sz="1000">
              <a:solidFill>
                <a:srgbClr val="FFE599"/>
              </a:solidFill>
            </a:endParaRPr>
          </a:p>
        </p:txBody>
      </p:sp>
      <p:sp>
        <p:nvSpPr>
          <p:cNvPr id="387" name="Google Shape;387;p31"/>
          <p:cNvSpPr/>
          <p:nvPr/>
        </p:nvSpPr>
        <p:spPr>
          <a:xfrm>
            <a:off x="4411950" y="2367300"/>
            <a:ext cx="1081500" cy="4089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E599"/>
                </a:solidFill>
              </a:rPr>
              <a:t>Random Forest</a:t>
            </a:r>
            <a:endParaRPr sz="1000">
              <a:solidFill>
                <a:srgbClr val="FFE599"/>
              </a:solidFill>
            </a:endParaRPr>
          </a:p>
        </p:txBody>
      </p:sp>
      <p:sp>
        <p:nvSpPr>
          <p:cNvPr id="388" name="Google Shape;388;p31"/>
          <p:cNvSpPr/>
          <p:nvPr/>
        </p:nvSpPr>
        <p:spPr>
          <a:xfrm>
            <a:off x="6099925" y="2367300"/>
            <a:ext cx="1081500" cy="4089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E599"/>
                </a:solidFill>
              </a:rPr>
              <a:t>XGBoost</a:t>
            </a:r>
            <a:endParaRPr sz="1000">
              <a:solidFill>
                <a:srgbClr val="FFE599"/>
              </a:solidFill>
            </a:endParaRPr>
          </a:p>
        </p:txBody>
      </p:sp>
      <p:sp>
        <p:nvSpPr>
          <p:cNvPr id="389" name="Google Shape;389;p31"/>
          <p:cNvSpPr/>
          <p:nvPr/>
        </p:nvSpPr>
        <p:spPr>
          <a:xfrm>
            <a:off x="7787900" y="2367300"/>
            <a:ext cx="1081500" cy="4089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E599"/>
                </a:solidFill>
              </a:rPr>
              <a:t>LightGBM</a:t>
            </a:r>
            <a:endParaRPr sz="1000">
              <a:solidFill>
                <a:srgbClr val="FFE599"/>
              </a:solidFill>
            </a:endParaRPr>
          </a:p>
        </p:txBody>
      </p:sp>
      <p:cxnSp>
        <p:nvCxnSpPr>
          <p:cNvPr id="390" name="Google Shape;390;p31"/>
          <p:cNvCxnSpPr>
            <a:stCxn id="384" idx="2"/>
            <a:endCxn id="385" idx="0"/>
          </p:cNvCxnSpPr>
          <p:nvPr/>
        </p:nvCxnSpPr>
        <p:spPr>
          <a:xfrm rot="5400000">
            <a:off x="3080700" y="495300"/>
            <a:ext cx="368100" cy="33759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391" name="Google Shape;391;p31"/>
          <p:cNvCxnSpPr>
            <a:stCxn id="384" idx="2"/>
            <a:endCxn id="389" idx="0"/>
          </p:cNvCxnSpPr>
          <p:nvPr/>
        </p:nvCxnSpPr>
        <p:spPr>
          <a:xfrm rot="-5400000" flipH="1">
            <a:off x="6456600" y="495300"/>
            <a:ext cx="368100" cy="33759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392" name="Google Shape;392;p31"/>
          <p:cNvCxnSpPr>
            <a:stCxn id="384" idx="2"/>
            <a:endCxn id="386" idx="0"/>
          </p:cNvCxnSpPr>
          <p:nvPr/>
        </p:nvCxnSpPr>
        <p:spPr>
          <a:xfrm rot="5400000">
            <a:off x="3924600" y="1339200"/>
            <a:ext cx="368100" cy="16881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393" name="Google Shape;393;p31"/>
          <p:cNvCxnSpPr>
            <a:stCxn id="384" idx="2"/>
            <a:endCxn id="388" idx="0"/>
          </p:cNvCxnSpPr>
          <p:nvPr/>
        </p:nvCxnSpPr>
        <p:spPr>
          <a:xfrm rot="-5400000" flipH="1">
            <a:off x="5612700" y="1339200"/>
            <a:ext cx="368100" cy="16881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394" name="Google Shape;394;p31"/>
          <p:cNvCxnSpPr>
            <a:stCxn id="384" idx="2"/>
            <a:endCxn id="387" idx="0"/>
          </p:cNvCxnSpPr>
          <p:nvPr/>
        </p:nvCxnSpPr>
        <p:spPr>
          <a:xfrm rot="-5400000" flipH="1">
            <a:off x="4768950" y="2182950"/>
            <a:ext cx="368100" cy="6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395" name="Google Shape;395;p31"/>
          <p:cNvSpPr/>
          <p:nvPr/>
        </p:nvSpPr>
        <p:spPr>
          <a:xfrm>
            <a:off x="3304087" y="3306563"/>
            <a:ext cx="912600" cy="31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SMOTE</a:t>
            </a:r>
            <a:endParaRPr sz="1000"/>
          </a:p>
        </p:txBody>
      </p:sp>
      <p:sp>
        <p:nvSpPr>
          <p:cNvPr id="396" name="Google Shape;396;p31"/>
          <p:cNvSpPr/>
          <p:nvPr/>
        </p:nvSpPr>
        <p:spPr>
          <a:xfrm>
            <a:off x="890599" y="3539550"/>
            <a:ext cx="1017900" cy="31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Base Model</a:t>
            </a:r>
            <a:endParaRPr sz="1000"/>
          </a:p>
        </p:txBody>
      </p:sp>
      <p:sp>
        <p:nvSpPr>
          <p:cNvPr id="397" name="Google Shape;397;p31"/>
          <p:cNvSpPr/>
          <p:nvPr/>
        </p:nvSpPr>
        <p:spPr>
          <a:xfrm>
            <a:off x="2117500" y="3539550"/>
            <a:ext cx="912600" cy="31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weight_balance</a:t>
            </a:r>
            <a:endParaRPr sz="800"/>
          </a:p>
        </p:txBody>
      </p:sp>
      <p:sp>
        <p:nvSpPr>
          <p:cNvPr id="398" name="Google Shape;398;p31"/>
          <p:cNvSpPr/>
          <p:nvPr/>
        </p:nvSpPr>
        <p:spPr>
          <a:xfrm>
            <a:off x="3128100" y="3975725"/>
            <a:ext cx="912600" cy="3189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Randomized Search</a:t>
            </a:r>
            <a:endParaRPr sz="800"/>
          </a:p>
        </p:txBody>
      </p:sp>
      <p:sp>
        <p:nvSpPr>
          <p:cNvPr id="399" name="Google Shape;399;p31"/>
          <p:cNvSpPr/>
          <p:nvPr/>
        </p:nvSpPr>
        <p:spPr>
          <a:xfrm>
            <a:off x="4216450" y="3975725"/>
            <a:ext cx="912600" cy="3189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Feature Importance</a:t>
            </a:r>
            <a:endParaRPr sz="800"/>
          </a:p>
        </p:txBody>
      </p:sp>
      <p:sp>
        <p:nvSpPr>
          <p:cNvPr id="400" name="Google Shape;400;p31"/>
          <p:cNvSpPr/>
          <p:nvPr/>
        </p:nvSpPr>
        <p:spPr>
          <a:xfrm>
            <a:off x="4216450" y="4643925"/>
            <a:ext cx="912600" cy="31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Grid Search</a:t>
            </a:r>
            <a:endParaRPr sz="800"/>
          </a:p>
        </p:txBody>
      </p:sp>
      <p:cxnSp>
        <p:nvCxnSpPr>
          <p:cNvPr id="401" name="Google Shape;401;p31"/>
          <p:cNvCxnSpPr>
            <a:stCxn id="385" idx="2"/>
            <a:endCxn id="395" idx="0"/>
          </p:cNvCxnSpPr>
          <p:nvPr/>
        </p:nvCxnSpPr>
        <p:spPr>
          <a:xfrm rot="-5400000" flipH="1">
            <a:off x="2403400" y="1949550"/>
            <a:ext cx="530400" cy="2183700"/>
          </a:xfrm>
          <a:prstGeom prst="bentConnector3">
            <a:avLst>
              <a:gd name="adj1" fmla="val 62533"/>
            </a:avLst>
          </a:prstGeom>
          <a:noFill/>
          <a:ln w="9525" cap="flat" cmpd="sng">
            <a:solidFill>
              <a:schemeClr val="dk2"/>
            </a:solidFill>
            <a:prstDash val="solid"/>
            <a:round/>
            <a:headEnd type="none" w="med" len="med"/>
            <a:tailEnd type="none" w="med" len="med"/>
          </a:ln>
        </p:spPr>
      </p:cxnSp>
      <p:cxnSp>
        <p:nvCxnSpPr>
          <p:cNvPr id="402" name="Google Shape;402;p31"/>
          <p:cNvCxnSpPr>
            <a:stCxn id="386" idx="2"/>
            <a:endCxn id="403" idx="0"/>
          </p:cNvCxnSpPr>
          <p:nvPr/>
        </p:nvCxnSpPr>
        <p:spPr>
          <a:xfrm rot="-5400000" flipH="1">
            <a:off x="4084313" y="1956600"/>
            <a:ext cx="499200" cy="21384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404" name="Google Shape;404;p31"/>
          <p:cNvCxnSpPr>
            <a:stCxn id="387" idx="2"/>
            <a:endCxn id="403" idx="0"/>
          </p:cNvCxnSpPr>
          <p:nvPr/>
        </p:nvCxnSpPr>
        <p:spPr>
          <a:xfrm rot="-5400000" flipH="1">
            <a:off x="4928400" y="2800500"/>
            <a:ext cx="499200" cy="450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405" name="Google Shape;405;p31"/>
          <p:cNvCxnSpPr>
            <a:stCxn id="385" idx="1"/>
            <a:endCxn id="396" idx="0"/>
          </p:cNvCxnSpPr>
          <p:nvPr/>
        </p:nvCxnSpPr>
        <p:spPr>
          <a:xfrm>
            <a:off x="1036000" y="2571750"/>
            <a:ext cx="363600" cy="967800"/>
          </a:xfrm>
          <a:prstGeom prst="bentConnector4">
            <a:avLst>
              <a:gd name="adj1" fmla="val -34997"/>
              <a:gd name="adj2" fmla="val 60563"/>
            </a:avLst>
          </a:prstGeom>
          <a:noFill/>
          <a:ln w="9525" cap="flat" cmpd="sng">
            <a:solidFill>
              <a:schemeClr val="dk2"/>
            </a:solidFill>
            <a:prstDash val="solid"/>
            <a:round/>
            <a:headEnd type="none" w="med" len="med"/>
            <a:tailEnd type="none" w="med" len="med"/>
          </a:ln>
        </p:spPr>
      </p:cxnSp>
      <p:cxnSp>
        <p:nvCxnSpPr>
          <p:cNvPr id="406" name="Google Shape;406;p31"/>
          <p:cNvCxnSpPr>
            <a:stCxn id="385" idx="1"/>
            <a:endCxn id="397" idx="0"/>
          </p:cNvCxnSpPr>
          <p:nvPr/>
        </p:nvCxnSpPr>
        <p:spPr>
          <a:xfrm>
            <a:off x="1036000" y="2571750"/>
            <a:ext cx="1537800" cy="967800"/>
          </a:xfrm>
          <a:prstGeom prst="bentConnector4">
            <a:avLst>
              <a:gd name="adj1" fmla="val -8275"/>
              <a:gd name="adj2" fmla="val 60563"/>
            </a:avLst>
          </a:prstGeom>
          <a:noFill/>
          <a:ln w="9525" cap="flat" cmpd="sng">
            <a:solidFill>
              <a:schemeClr val="dk2"/>
            </a:solidFill>
            <a:prstDash val="solid"/>
            <a:round/>
            <a:headEnd type="none" w="med" len="med"/>
            <a:tailEnd type="none" w="med" len="med"/>
          </a:ln>
        </p:spPr>
      </p:cxnSp>
      <p:cxnSp>
        <p:nvCxnSpPr>
          <p:cNvPr id="407" name="Google Shape;407;p31"/>
          <p:cNvCxnSpPr>
            <a:stCxn id="395" idx="2"/>
            <a:endCxn id="398" idx="0"/>
          </p:cNvCxnSpPr>
          <p:nvPr/>
        </p:nvCxnSpPr>
        <p:spPr>
          <a:xfrm rot="5400000">
            <a:off x="3497137" y="3712613"/>
            <a:ext cx="350400" cy="176100"/>
          </a:xfrm>
          <a:prstGeom prst="bentConnector3">
            <a:avLst>
              <a:gd name="adj1" fmla="val 49980"/>
            </a:avLst>
          </a:prstGeom>
          <a:noFill/>
          <a:ln w="9525" cap="flat" cmpd="sng">
            <a:solidFill>
              <a:schemeClr val="dk2"/>
            </a:solidFill>
            <a:prstDash val="solid"/>
            <a:round/>
            <a:headEnd type="none" w="med" len="med"/>
            <a:tailEnd type="none" w="med" len="med"/>
          </a:ln>
        </p:spPr>
      </p:cxnSp>
      <p:cxnSp>
        <p:nvCxnSpPr>
          <p:cNvPr id="408" name="Google Shape;408;p31"/>
          <p:cNvCxnSpPr>
            <a:stCxn id="395" idx="2"/>
            <a:endCxn id="399" idx="0"/>
          </p:cNvCxnSpPr>
          <p:nvPr/>
        </p:nvCxnSpPr>
        <p:spPr>
          <a:xfrm rot="-5400000" flipH="1">
            <a:off x="4041337" y="3344513"/>
            <a:ext cx="350400" cy="912300"/>
          </a:xfrm>
          <a:prstGeom prst="bentConnector3">
            <a:avLst>
              <a:gd name="adj1" fmla="val 49980"/>
            </a:avLst>
          </a:prstGeom>
          <a:noFill/>
          <a:ln w="9525" cap="flat" cmpd="sng">
            <a:solidFill>
              <a:schemeClr val="dk2"/>
            </a:solidFill>
            <a:prstDash val="solid"/>
            <a:round/>
            <a:headEnd type="none" w="med" len="med"/>
            <a:tailEnd type="none" w="med" len="med"/>
          </a:ln>
        </p:spPr>
      </p:cxnSp>
      <p:cxnSp>
        <p:nvCxnSpPr>
          <p:cNvPr id="409" name="Google Shape;409;p31"/>
          <p:cNvCxnSpPr>
            <a:stCxn id="399" idx="2"/>
            <a:endCxn id="400" idx="0"/>
          </p:cNvCxnSpPr>
          <p:nvPr/>
        </p:nvCxnSpPr>
        <p:spPr>
          <a:xfrm rot="-5400000" flipH="1">
            <a:off x="4498450" y="4468925"/>
            <a:ext cx="349200" cy="600"/>
          </a:xfrm>
          <a:prstGeom prst="bentConnector3">
            <a:avLst>
              <a:gd name="adj1" fmla="val 50014"/>
            </a:avLst>
          </a:prstGeom>
          <a:noFill/>
          <a:ln w="9525" cap="flat" cmpd="sng">
            <a:solidFill>
              <a:schemeClr val="dk2"/>
            </a:solidFill>
            <a:prstDash val="solid"/>
            <a:round/>
            <a:headEnd type="none" w="med" len="med"/>
            <a:tailEnd type="none" w="med" len="med"/>
          </a:ln>
        </p:spPr>
      </p:cxnSp>
      <p:sp>
        <p:nvSpPr>
          <p:cNvPr id="410" name="Google Shape;410;p31"/>
          <p:cNvSpPr/>
          <p:nvPr/>
        </p:nvSpPr>
        <p:spPr>
          <a:xfrm>
            <a:off x="6526571" y="514175"/>
            <a:ext cx="2288129" cy="1548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dirty="0"/>
              <a:t>Dataset:</a:t>
            </a:r>
            <a:endParaRPr sz="800" b="1" dirty="0"/>
          </a:p>
          <a:p>
            <a:pPr marL="457200" lvl="0" indent="-279400" algn="l" rtl="0">
              <a:spcBef>
                <a:spcPts val="0"/>
              </a:spcBef>
              <a:spcAft>
                <a:spcPts val="0"/>
              </a:spcAft>
              <a:buSzPts val="800"/>
              <a:buChar char="●"/>
            </a:pPr>
            <a:r>
              <a:rPr lang="en" sz="800" b="1" dirty="0"/>
              <a:t>Unique Encounter</a:t>
            </a:r>
            <a:endParaRPr sz="800" b="1" dirty="0"/>
          </a:p>
          <a:p>
            <a:pPr marL="914400" lvl="1" indent="-279400" algn="l" rtl="0">
              <a:spcBef>
                <a:spcPts val="0"/>
              </a:spcBef>
              <a:spcAft>
                <a:spcPts val="0"/>
              </a:spcAft>
              <a:buSzPts val="800"/>
              <a:buChar char="○"/>
            </a:pPr>
            <a:r>
              <a:rPr lang="en-US" sz="800" dirty="0"/>
              <a:t>Train/Test </a:t>
            </a:r>
            <a:r>
              <a:rPr lang="en" sz="800" dirty="0"/>
              <a:t>Split 70:30</a:t>
            </a:r>
            <a:endParaRPr sz="800" dirty="0"/>
          </a:p>
          <a:p>
            <a:pPr marL="914400" lvl="1" indent="-279400">
              <a:buSzPts val="800"/>
              <a:buChar char="○"/>
            </a:pPr>
            <a:r>
              <a:rPr lang="en-US" sz="800" dirty="0"/>
              <a:t>Train/Test </a:t>
            </a:r>
            <a:r>
              <a:rPr lang="en" sz="800" dirty="0"/>
              <a:t>Split 75:25</a:t>
            </a:r>
            <a:endParaRPr sz="800" dirty="0"/>
          </a:p>
          <a:p>
            <a:pPr marL="914400" lvl="1" indent="-279400">
              <a:buSzPts val="800"/>
              <a:buChar char="○"/>
            </a:pPr>
            <a:r>
              <a:rPr lang="en-US" sz="800" dirty="0"/>
              <a:t>Train/Test </a:t>
            </a:r>
            <a:r>
              <a:rPr lang="en" sz="800" dirty="0"/>
              <a:t>Split 80:20</a:t>
            </a:r>
            <a:endParaRPr sz="800" dirty="0"/>
          </a:p>
          <a:p>
            <a:pPr marL="914400" lvl="1" indent="-279400">
              <a:buSzPts val="800"/>
              <a:buChar char="○"/>
            </a:pPr>
            <a:r>
              <a:rPr lang="en-US" sz="800" dirty="0"/>
              <a:t>Train/Test </a:t>
            </a:r>
            <a:r>
              <a:rPr lang="en" sz="800" dirty="0"/>
              <a:t>Split 85:15</a:t>
            </a:r>
            <a:endParaRPr sz="800" dirty="0"/>
          </a:p>
          <a:p>
            <a:pPr marL="457200" lvl="0" indent="-279400" algn="l" rtl="0">
              <a:spcBef>
                <a:spcPts val="0"/>
              </a:spcBef>
              <a:spcAft>
                <a:spcPts val="0"/>
              </a:spcAft>
              <a:buSzPts val="800"/>
              <a:buChar char="●"/>
            </a:pPr>
            <a:r>
              <a:rPr lang="en" sz="800" b="1" dirty="0"/>
              <a:t>All Encounter</a:t>
            </a:r>
            <a:endParaRPr sz="800" b="1" dirty="0"/>
          </a:p>
          <a:p>
            <a:pPr marL="914400" lvl="1" indent="-279400">
              <a:buSzPts val="800"/>
              <a:buChar char="○"/>
            </a:pPr>
            <a:r>
              <a:rPr lang="en-US" sz="800" dirty="0"/>
              <a:t>Train/Test </a:t>
            </a:r>
            <a:r>
              <a:rPr lang="en" sz="800" dirty="0"/>
              <a:t>Split 70:30</a:t>
            </a:r>
            <a:endParaRPr sz="800" dirty="0"/>
          </a:p>
          <a:p>
            <a:pPr marL="914400" lvl="1" indent="-279400">
              <a:buSzPts val="800"/>
              <a:buChar char="○"/>
            </a:pPr>
            <a:r>
              <a:rPr lang="en-US" sz="800" dirty="0"/>
              <a:t>Train/Test </a:t>
            </a:r>
            <a:r>
              <a:rPr lang="en" sz="800" dirty="0"/>
              <a:t>Split 75:25</a:t>
            </a:r>
            <a:endParaRPr sz="800" dirty="0"/>
          </a:p>
          <a:p>
            <a:pPr marL="914400" lvl="1" indent="-279400">
              <a:buSzPts val="800"/>
              <a:buChar char="○"/>
            </a:pPr>
            <a:r>
              <a:rPr lang="en-US" sz="800" dirty="0"/>
              <a:t>Train/Test </a:t>
            </a:r>
            <a:r>
              <a:rPr lang="en" sz="800" dirty="0"/>
              <a:t>Split 80:20</a:t>
            </a:r>
            <a:endParaRPr sz="800" dirty="0"/>
          </a:p>
          <a:p>
            <a:pPr marL="914400" lvl="1" indent="-279400">
              <a:buSzPts val="800"/>
              <a:buChar char="○"/>
            </a:pPr>
            <a:r>
              <a:rPr lang="en-US" sz="800" dirty="0"/>
              <a:t>Train/Test </a:t>
            </a:r>
            <a:r>
              <a:rPr lang="en" sz="800" dirty="0"/>
              <a:t>Split 85:15</a:t>
            </a:r>
            <a:endParaRPr sz="800" dirty="0"/>
          </a:p>
        </p:txBody>
      </p:sp>
      <p:cxnSp>
        <p:nvCxnSpPr>
          <p:cNvPr id="411" name="Google Shape;411;p31"/>
          <p:cNvCxnSpPr>
            <a:cxnSpLocks/>
            <a:stCxn id="410" idx="1"/>
            <a:endCxn id="384" idx="3"/>
          </p:cNvCxnSpPr>
          <p:nvPr/>
        </p:nvCxnSpPr>
        <p:spPr>
          <a:xfrm rot="10800000" flipV="1">
            <a:off x="6070501" y="1288624"/>
            <a:ext cx="456071" cy="506125"/>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412" name="Google Shape;412;p31"/>
          <p:cNvCxnSpPr>
            <a:endCxn id="384" idx="3"/>
          </p:cNvCxnSpPr>
          <p:nvPr/>
        </p:nvCxnSpPr>
        <p:spPr>
          <a:xfrm rot="10800000">
            <a:off x="6070500" y="1794750"/>
            <a:ext cx="336300" cy="900"/>
          </a:xfrm>
          <a:prstGeom prst="straightConnector1">
            <a:avLst/>
          </a:prstGeom>
          <a:noFill/>
          <a:ln w="9525" cap="flat" cmpd="sng">
            <a:solidFill>
              <a:schemeClr val="dk2"/>
            </a:solidFill>
            <a:prstDash val="solid"/>
            <a:round/>
            <a:headEnd type="none" w="med" len="med"/>
            <a:tailEnd type="triangle" w="med" len="med"/>
          </a:ln>
        </p:spPr>
      </p:cxnSp>
      <p:sp>
        <p:nvSpPr>
          <p:cNvPr id="413" name="Google Shape;413;p31"/>
          <p:cNvSpPr txBox="1"/>
          <p:nvPr/>
        </p:nvSpPr>
        <p:spPr>
          <a:xfrm>
            <a:off x="5403125" y="2975758"/>
            <a:ext cx="912600" cy="40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b="1">
                <a:latin typeface="Lato"/>
                <a:ea typeface="Lato"/>
                <a:cs typeface="Lato"/>
                <a:sym typeface="Lato"/>
              </a:rPr>
              <a:t>Balancing </a:t>
            </a:r>
            <a:endParaRPr sz="600" b="1">
              <a:latin typeface="Lato"/>
              <a:ea typeface="Lato"/>
              <a:cs typeface="Lato"/>
              <a:sym typeface="Lato"/>
            </a:endParaRPr>
          </a:p>
          <a:p>
            <a:pPr marL="0" lvl="0" indent="0" algn="l" rtl="0">
              <a:spcBef>
                <a:spcPts val="0"/>
              </a:spcBef>
              <a:spcAft>
                <a:spcPts val="0"/>
              </a:spcAft>
              <a:buNone/>
            </a:pPr>
            <a:r>
              <a:rPr lang="en" sz="600" b="1">
                <a:latin typeface="Lato"/>
                <a:ea typeface="Lato"/>
                <a:cs typeface="Lato"/>
                <a:sym typeface="Lato"/>
              </a:rPr>
              <a:t>Technique</a:t>
            </a:r>
            <a:endParaRPr sz="600" b="1">
              <a:latin typeface="Lato"/>
              <a:ea typeface="Lato"/>
              <a:cs typeface="Lato"/>
              <a:sym typeface="Lato"/>
            </a:endParaRPr>
          </a:p>
        </p:txBody>
      </p:sp>
      <p:sp>
        <p:nvSpPr>
          <p:cNvPr id="414" name="Google Shape;414;p31"/>
          <p:cNvSpPr txBox="1"/>
          <p:nvPr/>
        </p:nvSpPr>
        <p:spPr>
          <a:xfrm>
            <a:off x="3030100" y="3684595"/>
            <a:ext cx="912600" cy="40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b="1">
                <a:latin typeface="Lato"/>
                <a:ea typeface="Lato"/>
                <a:cs typeface="Lato"/>
                <a:sym typeface="Lato"/>
              </a:rPr>
              <a:t>Parameter Optimization</a:t>
            </a:r>
            <a:endParaRPr sz="600" b="1">
              <a:latin typeface="Lato"/>
              <a:ea typeface="Lato"/>
              <a:cs typeface="Lato"/>
              <a:sym typeface="Lato"/>
            </a:endParaRPr>
          </a:p>
        </p:txBody>
      </p:sp>
      <p:sp>
        <p:nvSpPr>
          <p:cNvPr id="415" name="Google Shape;415;p31"/>
          <p:cNvSpPr txBox="1"/>
          <p:nvPr/>
        </p:nvSpPr>
        <p:spPr>
          <a:xfrm>
            <a:off x="4115700" y="4335145"/>
            <a:ext cx="912600" cy="40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b="1">
                <a:latin typeface="Lato"/>
                <a:ea typeface="Lato"/>
                <a:cs typeface="Lato"/>
                <a:sym typeface="Lato"/>
              </a:rPr>
              <a:t>Parameter Optimization</a:t>
            </a:r>
            <a:endParaRPr sz="600" b="1">
              <a:latin typeface="Lato"/>
              <a:ea typeface="Lato"/>
              <a:cs typeface="Lato"/>
              <a:sym typeface="Lato"/>
            </a:endParaRPr>
          </a:p>
        </p:txBody>
      </p:sp>
      <p:sp>
        <p:nvSpPr>
          <p:cNvPr id="416" name="Google Shape;416;p31"/>
          <p:cNvSpPr/>
          <p:nvPr/>
        </p:nvSpPr>
        <p:spPr>
          <a:xfrm>
            <a:off x="6908600" y="3242913"/>
            <a:ext cx="912600" cy="31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SMOTE</a:t>
            </a:r>
            <a:endParaRPr sz="1000"/>
          </a:p>
        </p:txBody>
      </p:sp>
      <p:sp>
        <p:nvSpPr>
          <p:cNvPr id="417" name="Google Shape;417;p31"/>
          <p:cNvSpPr txBox="1"/>
          <p:nvPr/>
        </p:nvSpPr>
        <p:spPr>
          <a:xfrm>
            <a:off x="7326900" y="2964570"/>
            <a:ext cx="912600" cy="40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b="1">
                <a:latin typeface="Lato"/>
                <a:ea typeface="Lato"/>
                <a:cs typeface="Lato"/>
                <a:sym typeface="Lato"/>
              </a:rPr>
              <a:t>Balancing </a:t>
            </a:r>
            <a:endParaRPr sz="600" b="1">
              <a:latin typeface="Lato"/>
              <a:ea typeface="Lato"/>
              <a:cs typeface="Lato"/>
              <a:sym typeface="Lato"/>
            </a:endParaRPr>
          </a:p>
          <a:p>
            <a:pPr marL="0" lvl="0" indent="0" algn="l" rtl="0">
              <a:spcBef>
                <a:spcPts val="0"/>
              </a:spcBef>
              <a:spcAft>
                <a:spcPts val="0"/>
              </a:spcAft>
              <a:buNone/>
            </a:pPr>
            <a:r>
              <a:rPr lang="en" sz="600" b="1">
                <a:latin typeface="Lato"/>
                <a:ea typeface="Lato"/>
                <a:cs typeface="Lato"/>
                <a:sym typeface="Lato"/>
              </a:rPr>
              <a:t>Technique</a:t>
            </a:r>
            <a:endParaRPr sz="600" b="1">
              <a:latin typeface="Lato"/>
              <a:ea typeface="Lato"/>
              <a:cs typeface="Lato"/>
              <a:sym typeface="Lato"/>
            </a:endParaRPr>
          </a:p>
        </p:txBody>
      </p:sp>
      <p:cxnSp>
        <p:nvCxnSpPr>
          <p:cNvPr id="418" name="Google Shape;418;p31"/>
          <p:cNvCxnSpPr>
            <a:stCxn id="388" idx="2"/>
            <a:endCxn id="416" idx="0"/>
          </p:cNvCxnSpPr>
          <p:nvPr/>
        </p:nvCxnSpPr>
        <p:spPr>
          <a:xfrm rot="-5400000" flipH="1">
            <a:off x="6769375" y="2647500"/>
            <a:ext cx="466800" cy="724200"/>
          </a:xfrm>
          <a:prstGeom prst="bentConnector3">
            <a:avLst>
              <a:gd name="adj1" fmla="val 49991"/>
            </a:avLst>
          </a:prstGeom>
          <a:noFill/>
          <a:ln w="9525" cap="flat" cmpd="sng">
            <a:solidFill>
              <a:schemeClr val="dk2"/>
            </a:solidFill>
            <a:prstDash val="solid"/>
            <a:round/>
            <a:headEnd type="none" w="med" len="med"/>
            <a:tailEnd type="none" w="med" len="med"/>
          </a:ln>
        </p:spPr>
      </p:cxnSp>
      <p:cxnSp>
        <p:nvCxnSpPr>
          <p:cNvPr id="419" name="Google Shape;419;p31"/>
          <p:cNvCxnSpPr>
            <a:stCxn id="389" idx="2"/>
            <a:endCxn id="416" idx="0"/>
          </p:cNvCxnSpPr>
          <p:nvPr/>
        </p:nvCxnSpPr>
        <p:spPr>
          <a:xfrm rot="5400000">
            <a:off x="7613300" y="2527650"/>
            <a:ext cx="466800" cy="963900"/>
          </a:xfrm>
          <a:prstGeom prst="bentConnector3">
            <a:avLst>
              <a:gd name="adj1" fmla="val 49991"/>
            </a:avLst>
          </a:prstGeom>
          <a:noFill/>
          <a:ln w="9525" cap="flat" cmpd="sng">
            <a:solidFill>
              <a:schemeClr val="dk2"/>
            </a:solidFill>
            <a:prstDash val="solid"/>
            <a:round/>
            <a:headEnd type="none" w="med" len="med"/>
            <a:tailEnd type="none" w="med" len="med"/>
          </a:ln>
        </p:spPr>
      </p:cxnSp>
      <p:sp>
        <p:nvSpPr>
          <p:cNvPr id="420" name="Google Shape;420;p31"/>
          <p:cNvSpPr/>
          <p:nvPr/>
        </p:nvSpPr>
        <p:spPr>
          <a:xfrm>
            <a:off x="6908600" y="3903850"/>
            <a:ext cx="912600" cy="3189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Parameter Tuning</a:t>
            </a:r>
            <a:endParaRPr sz="800"/>
          </a:p>
        </p:txBody>
      </p:sp>
      <p:sp>
        <p:nvSpPr>
          <p:cNvPr id="421" name="Google Shape;421;p31"/>
          <p:cNvSpPr/>
          <p:nvPr/>
        </p:nvSpPr>
        <p:spPr>
          <a:xfrm>
            <a:off x="6908600" y="4564775"/>
            <a:ext cx="912600" cy="3189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Feature Importance</a:t>
            </a:r>
            <a:endParaRPr sz="800"/>
          </a:p>
        </p:txBody>
      </p:sp>
      <p:cxnSp>
        <p:nvCxnSpPr>
          <p:cNvPr id="422" name="Google Shape;422;p31"/>
          <p:cNvCxnSpPr>
            <a:stCxn id="416" idx="2"/>
            <a:endCxn id="420" idx="0"/>
          </p:cNvCxnSpPr>
          <p:nvPr/>
        </p:nvCxnSpPr>
        <p:spPr>
          <a:xfrm rot="-5400000" flipH="1">
            <a:off x="7194200" y="3732513"/>
            <a:ext cx="342000" cy="600"/>
          </a:xfrm>
          <a:prstGeom prst="bentConnector3">
            <a:avLst>
              <a:gd name="adj1" fmla="val 50005"/>
            </a:avLst>
          </a:prstGeom>
          <a:noFill/>
          <a:ln w="9525" cap="flat" cmpd="sng">
            <a:solidFill>
              <a:schemeClr val="dk2"/>
            </a:solidFill>
            <a:prstDash val="solid"/>
            <a:round/>
            <a:headEnd type="none" w="med" len="med"/>
            <a:tailEnd type="none" w="med" len="med"/>
          </a:ln>
        </p:spPr>
      </p:cxnSp>
      <p:cxnSp>
        <p:nvCxnSpPr>
          <p:cNvPr id="423" name="Google Shape;423;p31"/>
          <p:cNvCxnSpPr>
            <a:stCxn id="420" idx="2"/>
            <a:endCxn id="421" idx="0"/>
          </p:cNvCxnSpPr>
          <p:nvPr/>
        </p:nvCxnSpPr>
        <p:spPr>
          <a:xfrm rot="-5400000" flipH="1">
            <a:off x="7194200" y="4393450"/>
            <a:ext cx="342000" cy="600"/>
          </a:xfrm>
          <a:prstGeom prst="bentConnector3">
            <a:avLst>
              <a:gd name="adj1" fmla="val 50004"/>
            </a:avLst>
          </a:prstGeom>
          <a:noFill/>
          <a:ln w="9525" cap="flat" cmpd="sng">
            <a:solidFill>
              <a:schemeClr val="dk2"/>
            </a:solidFill>
            <a:prstDash val="solid"/>
            <a:round/>
            <a:headEnd type="none" w="med" len="med"/>
            <a:tailEnd type="none" w="med" len="med"/>
          </a:ln>
        </p:spPr>
      </p:cxnSp>
      <p:sp>
        <p:nvSpPr>
          <p:cNvPr id="424" name="Google Shape;424;p31"/>
          <p:cNvSpPr/>
          <p:nvPr/>
        </p:nvSpPr>
        <p:spPr>
          <a:xfrm>
            <a:off x="5740300" y="4093500"/>
            <a:ext cx="912600" cy="3189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Gini</a:t>
            </a:r>
            <a:endParaRPr sz="800"/>
          </a:p>
        </p:txBody>
      </p:sp>
      <p:sp>
        <p:nvSpPr>
          <p:cNvPr id="425" name="Google Shape;425;p31"/>
          <p:cNvSpPr/>
          <p:nvPr/>
        </p:nvSpPr>
        <p:spPr>
          <a:xfrm>
            <a:off x="5728075" y="4564775"/>
            <a:ext cx="912600" cy="3189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Entropy</a:t>
            </a:r>
            <a:endParaRPr sz="800"/>
          </a:p>
        </p:txBody>
      </p:sp>
      <p:sp>
        <p:nvSpPr>
          <p:cNvPr id="403" name="Google Shape;403;p31"/>
          <p:cNvSpPr/>
          <p:nvPr/>
        </p:nvSpPr>
        <p:spPr>
          <a:xfrm>
            <a:off x="4946962" y="3275400"/>
            <a:ext cx="912600" cy="31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SMOTE</a:t>
            </a:r>
            <a:endParaRPr sz="1000"/>
          </a:p>
        </p:txBody>
      </p:sp>
      <p:sp>
        <p:nvSpPr>
          <p:cNvPr id="426" name="Google Shape;426;p31"/>
          <p:cNvSpPr txBox="1"/>
          <p:nvPr/>
        </p:nvSpPr>
        <p:spPr>
          <a:xfrm>
            <a:off x="3760225" y="2996383"/>
            <a:ext cx="912600" cy="40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b="1">
                <a:latin typeface="Lato"/>
                <a:ea typeface="Lato"/>
                <a:cs typeface="Lato"/>
                <a:sym typeface="Lato"/>
              </a:rPr>
              <a:t>Balancing </a:t>
            </a:r>
            <a:endParaRPr sz="600" b="1">
              <a:latin typeface="Lato"/>
              <a:ea typeface="Lato"/>
              <a:cs typeface="Lato"/>
              <a:sym typeface="Lato"/>
            </a:endParaRPr>
          </a:p>
          <a:p>
            <a:pPr marL="0" lvl="0" indent="0" algn="l" rtl="0">
              <a:spcBef>
                <a:spcPts val="0"/>
              </a:spcBef>
              <a:spcAft>
                <a:spcPts val="0"/>
              </a:spcAft>
              <a:buNone/>
            </a:pPr>
            <a:r>
              <a:rPr lang="en" sz="600" b="1">
                <a:latin typeface="Lato"/>
                <a:ea typeface="Lato"/>
                <a:cs typeface="Lato"/>
                <a:sym typeface="Lato"/>
              </a:rPr>
              <a:t>Technique</a:t>
            </a:r>
            <a:endParaRPr sz="600" b="1">
              <a:latin typeface="Lato"/>
              <a:ea typeface="Lato"/>
              <a:cs typeface="Lato"/>
              <a:sym typeface="Lato"/>
            </a:endParaRPr>
          </a:p>
        </p:txBody>
      </p:sp>
      <p:cxnSp>
        <p:nvCxnSpPr>
          <p:cNvPr id="427" name="Google Shape;427;p31"/>
          <p:cNvCxnSpPr>
            <a:stCxn id="403" idx="2"/>
            <a:endCxn id="425" idx="1"/>
          </p:cNvCxnSpPr>
          <p:nvPr/>
        </p:nvCxnSpPr>
        <p:spPr>
          <a:xfrm rot="-5400000" flipH="1">
            <a:off x="5000812" y="3996750"/>
            <a:ext cx="1129800" cy="324900"/>
          </a:xfrm>
          <a:prstGeom prst="bentConnector2">
            <a:avLst/>
          </a:prstGeom>
          <a:noFill/>
          <a:ln w="9525" cap="flat" cmpd="sng">
            <a:solidFill>
              <a:schemeClr val="dk2"/>
            </a:solidFill>
            <a:prstDash val="solid"/>
            <a:round/>
            <a:headEnd type="none" w="med" len="med"/>
            <a:tailEnd type="none" w="med" len="med"/>
          </a:ln>
        </p:spPr>
      </p:cxnSp>
      <p:cxnSp>
        <p:nvCxnSpPr>
          <p:cNvPr id="428" name="Google Shape;428;p31"/>
          <p:cNvCxnSpPr>
            <a:stCxn id="403" idx="2"/>
            <a:endCxn id="424" idx="1"/>
          </p:cNvCxnSpPr>
          <p:nvPr/>
        </p:nvCxnSpPr>
        <p:spPr>
          <a:xfrm rot="-5400000" flipH="1">
            <a:off x="5242312" y="3755250"/>
            <a:ext cx="658800" cy="336900"/>
          </a:xfrm>
          <a:prstGeom prst="bent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468075" y="557775"/>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a:t>
            </a:r>
            <a:endParaRPr/>
          </a:p>
        </p:txBody>
      </p:sp>
      <p:pic>
        <p:nvPicPr>
          <p:cNvPr id="95" name="Google Shape;95;p14"/>
          <p:cNvPicPr preferRelativeResize="0"/>
          <p:nvPr/>
        </p:nvPicPr>
        <p:blipFill rotWithShape="1">
          <a:blip r:embed="rId3">
            <a:alphaModFix amt="74000"/>
          </a:blip>
          <a:srcRect r="48325"/>
          <a:stretch/>
        </p:blipFill>
        <p:spPr>
          <a:xfrm>
            <a:off x="5645675" y="610175"/>
            <a:ext cx="3323651" cy="4420299"/>
          </a:xfrm>
          <a:prstGeom prst="rect">
            <a:avLst/>
          </a:prstGeom>
          <a:noFill/>
          <a:ln>
            <a:noFill/>
          </a:ln>
        </p:spPr>
      </p:pic>
      <p:grpSp>
        <p:nvGrpSpPr>
          <p:cNvPr id="96" name="Google Shape;96;p14"/>
          <p:cNvGrpSpPr/>
          <p:nvPr/>
        </p:nvGrpSpPr>
        <p:grpSpPr>
          <a:xfrm>
            <a:off x="93150" y="1092981"/>
            <a:ext cx="5308963" cy="3869761"/>
            <a:chOff x="6212549" y="1304871"/>
            <a:chExt cx="2632500" cy="3416404"/>
          </a:xfrm>
        </p:grpSpPr>
        <p:sp>
          <p:nvSpPr>
            <p:cNvPr id="97" name="Google Shape;97;p14"/>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txBox="1"/>
            <p:nvPr/>
          </p:nvSpPr>
          <p:spPr>
            <a:xfrm>
              <a:off x="6212549" y="1304871"/>
              <a:ext cx="26325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14"/>
          <p:cNvSpPr txBox="1">
            <a:spLocks noGrp="1"/>
          </p:cNvSpPr>
          <p:nvPr>
            <p:ph type="body" idx="4294967295"/>
          </p:nvPr>
        </p:nvSpPr>
        <p:spPr>
          <a:xfrm>
            <a:off x="209425" y="1368075"/>
            <a:ext cx="5192700" cy="3510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Introduction</a:t>
            </a:r>
            <a:endParaRPr sz="1400"/>
          </a:p>
          <a:p>
            <a:pPr marL="914400" lvl="1" indent="-317500" algn="l" rtl="0">
              <a:spcBef>
                <a:spcPts val="0"/>
              </a:spcBef>
              <a:spcAft>
                <a:spcPts val="0"/>
              </a:spcAft>
              <a:buSzPts val="1400"/>
              <a:buChar char="○"/>
            </a:pPr>
            <a:r>
              <a:rPr lang="en" sz="1400"/>
              <a:t>Background</a:t>
            </a:r>
            <a:endParaRPr sz="1400"/>
          </a:p>
          <a:p>
            <a:pPr marL="1371600" lvl="2" indent="-317500" algn="l" rtl="0">
              <a:spcBef>
                <a:spcPts val="0"/>
              </a:spcBef>
              <a:spcAft>
                <a:spcPts val="0"/>
              </a:spcAft>
              <a:buSzPts val="1400"/>
              <a:buChar char="■"/>
            </a:pPr>
            <a:r>
              <a:rPr lang="en" sz="1400"/>
              <a:t>Objectives</a:t>
            </a:r>
            <a:endParaRPr sz="1400"/>
          </a:p>
          <a:p>
            <a:pPr marL="1371600" lvl="2" indent="-317500" algn="l" rtl="0">
              <a:spcBef>
                <a:spcPts val="0"/>
              </a:spcBef>
              <a:spcAft>
                <a:spcPts val="0"/>
              </a:spcAft>
              <a:buSzPts val="1400"/>
              <a:buChar char="■"/>
            </a:pPr>
            <a:r>
              <a:rPr lang="en" sz="1400"/>
              <a:t>Timeline</a:t>
            </a:r>
            <a:endParaRPr sz="1400"/>
          </a:p>
          <a:p>
            <a:pPr marL="914400" lvl="1" indent="-317500" algn="l" rtl="0">
              <a:spcBef>
                <a:spcPts val="0"/>
              </a:spcBef>
              <a:spcAft>
                <a:spcPts val="0"/>
              </a:spcAft>
              <a:buSzPts val="1400"/>
              <a:buChar char="○"/>
            </a:pPr>
            <a:r>
              <a:rPr lang="en" sz="1400"/>
              <a:t>Methodology</a:t>
            </a:r>
            <a:endParaRPr sz="1400"/>
          </a:p>
          <a:p>
            <a:pPr marL="1371600" lvl="2" indent="-317500" algn="l" rtl="0">
              <a:spcBef>
                <a:spcPts val="0"/>
              </a:spcBef>
              <a:spcAft>
                <a:spcPts val="0"/>
              </a:spcAft>
              <a:buSzPts val="1400"/>
              <a:buChar char="■"/>
            </a:pPr>
            <a:r>
              <a:rPr lang="en" sz="1400"/>
              <a:t>Data Preprocessing</a:t>
            </a:r>
            <a:endParaRPr sz="1400"/>
          </a:p>
          <a:p>
            <a:pPr marL="1371600" lvl="2" indent="-317500" algn="l" rtl="0">
              <a:spcBef>
                <a:spcPts val="0"/>
              </a:spcBef>
              <a:spcAft>
                <a:spcPts val="0"/>
              </a:spcAft>
              <a:buSzPts val="1400"/>
              <a:buChar char="■"/>
            </a:pPr>
            <a:r>
              <a:rPr lang="en" sz="1400"/>
              <a:t>Method and Modeling</a:t>
            </a:r>
            <a:endParaRPr sz="1400"/>
          </a:p>
          <a:p>
            <a:pPr marL="457200" lvl="0" indent="-317500" algn="l" rtl="0">
              <a:spcBef>
                <a:spcPts val="0"/>
              </a:spcBef>
              <a:spcAft>
                <a:spcPts val="0"/>
              </a:spcAft>
              <a:buSzPts val="1400"/>
              <a:buChar char="●"/>
            </a:pPr>
            <a:r>
              <a:rPr lang="en" sz="1400"/>
              <a:t>Result &amp; Discussion</a:t>
            </a:r>
            <a:endParaRPr sz="1400"/>
          </a:p>
          <a:p>
            <a:pPr marL="914400" lvl="1" indent="-317500" algn="l" rtl="0">
              <a:spcBef>
                <a:spcPts val="0"/>
              </a:spcBef>
              <a:spcAft>
                <a:spcPts val="0"/>
              </a:spcAft>
              <a:buSzPts val="1400"/>
              <a:buChar char="○"/>
            </a:pPr>
            <a:r>
              <a:rPr lang="en" sz="1400"/>
              <a:t>Exploratory Data Analysis</a:t>
            </a:r>
            <a:endParaRPr sz="1400"/>
          </a:p>
          <a:p>
            <a:pPr marL="914400" lvl="1" indent="-317500" algn="l" rtl="0">
              <a:spcBef>
                <a:spcPts val="0"/>
              </a:spcBef>
              <a:spcAft>
                <a:spcPts val="0"/>
              </a:spcAft>
              <a:buSzPts val="1400"/>
              <a:buChar char="○"/>
            </a:pPr>
            <a:r>
              <a:rPr lang="en" sz="1400"/>
              <a:t>Modeling</a:t>
            </a:r>
            <a:endParaRPr sz="1400"/>
          </a:p>
          <a:p>
            <a:pPr marL="914400" lvl="1" indent="-317500" algn="l" rtl="0">
              <a:spcBef>
                <a:spcPts val="0"/>
              </a:spcBef>
              <a:spcAft>
                <a:spcPts val="0"/>
              </a:spcAft>
              <a:buSzPts val="1400"/>
              <a:buChar char="○"/>
            </a:pPr>
            <a:r>
              <a:rPr lang="en" sz="1400"/>
              <a:t>Lift Analysis</a:t>
            </a:r>
            <a:endParaRPr sz="1400"/>
          </a:p>
          <a:p>
            <a:pPr marL="914400" lvl="1" indent="-317500" algn="l" rtl="0">
              <a:spcBef>
                <a:spcPts val="0"/>
              </a:spcBef>
              <a:spcAft>
                <a:spcPts val="0"/>
              </a:spcAft>
              <a:buSzPts val="1400"/>
              <a:buChar char="○"/>
            </a:pPr>
            <a:r>
              <a:rPr lang="en" sz="1400"/>
              <a:t>Financial Data</a:t>
            </a:r>
            <a:endParaRPr sz="1400"/>
          </a:p>
          <a:p>
            <a:pPr marL="457200" lvl="0" indent="-317500" algn="l" rtl="0">
              <a:spcBef>
                <a:spcPts val="0"/>
              </a:spcBef>
              <a:spcAft>
                <a:spcPts val="0"/>
              </a:spcAft>
              <a:buSzPts val="1400"/>
              <a:buChar char="●"/>
            </a:pPr>
            <a:r>
              <a:rPr lang="en" sz="1400"/>
              <a:t>Summary</a:t>
            </a:r>
            <a:endParaRPr sz="1400"/>
          </a:p>
          <a:p>
            <a:pPr marL="457200" lvl="0" indent="-317500" algn="l" rtl="0">
              <a:spcBef>
                <a:spcPts val="0"/>
              </a:spcBef>
              <a:spcAft>
                <a:spcPts val="0"/>
              </a:spcAft>
              <a:buSzPts val="1400"/>
              <a:buChar char="●"/>
            </a:pPr>
            <a:r>
              <a:rPr lang="en" sz="1400"/>
              <a:t>Future Work</a:t>
            </a:r>
            <a:endParaRPr sz="1400"/>
          </a:p>
        </p:txBody>
      </p:sp>
      <p:pic>
        <p:nvPicPr>
          <p:cNvPr id="100" name="Google Shape;100;p14"/>
          <p:cNvPicPr preferRelativeResize="0"/>
          <p:nvPr/>
        </p:nvPicPr>
        <p:blipFill>
          <a:blip r:embed="rId4">
            <a:alphaModFix/>
          </a:blip>
          <a:stretch>
            <a:fillRect/>
          </a:stretch>
        </p:blipFill>
        <p:spPr>
          <a:xfrm>
            <a:off x="5583875" y="557775"/>
            <a:ext cx="2076700" cy="1536749"/>
          </a:xfrm>
          <a:prstGeom prst="rect">
            <a:avLst/>
          </a:prstGeom>
          <a:noFill/>
          <a:ln>
            <a:noFill/>
          </a:ln>
        </p:spPr>
      </p:pic>
      <p:pic>
        <p:nvPicPr>
          <p:cNvPr id="101" name="Google Shape;101;p14"/>
          <p:cNvPicPr preferRelativeResize="0"/>
          <p:nvPr/>
        </p:nvPicPr>
        <p:blipFill>
          <a:blip r:embed="rId4">
            <a:alphaModFix/>
          </a:blip>
          <a:stretch>
            <a:fillRect/>
          </a:stretch>
        </p:blipFill>
        <p:spPr>
          <a:xfrm rot="10800000">
            <a:off x="7067300" y="3606750"/>
            <a:ext cx="2076700" cy="15367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2"/>
          <p:cNvSpPr/>
          <p:nvPr/>
        </p:nvSpPr>
        <p:spPr>
          <a:xfrm>
            <a:off x="4654725" y="245350"/>
            <a:ext cx="4329000" cy="463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txBox="1">
            <a:spLocks noGrp="1"/>
          </p:cNvSpPr>
          <p:nvPr>
            <p:ph type="title"/>
          </p:nvPr>
        </p:nvSpPr>
        <p:spPr>
          <a:xfrm>
            <a:off x="736875" y="554325"/>
            <a:ext cx="3667800" cy="58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Modeling</a:t>
            </a:r>
            <a:endParaRPr/>
          </a:p>
        </p:txBody>
      </p:sp>
      <p:grpSp>
        <p:nvGrpSpPr>
          <p:cNvPr id="435" name="Google Shape;435;p32"/>
          <p:cNvGrpSpPr/>
          <p:nvPr/>
        </p:nvGrpSpPr>
        <p:grpSpPr>
          <a:xfrm>
            <a:off x="139381" y="1381283"/>
            <a:ext cx="4328883" cy="3527091"/>
            <a:chOff x="6212544" y="1304875"/>
            <a:chExt cx="2632500" cy="3416400"/>
          </a:xfrm>
        </p:grpSpPr>
        <p:sp>
          <p:nvSpPr>
            <p:cNvPr id="436" name="Google Shape;436;p32"/>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txBox="1"/>
            <p:nvPr/>
          </p:nvSpPr>
          <p:spPr>
            <a:xfrm>
              <a:off x="6212544" y="1304889"/>
              <a:ext cx="2632500" cy="579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32"/>
          <p:cNvSpPr txBox="1">
            <a:spLocks noGrp="1"/>
          </p:cNvSpPr>
          <p:nvPr>
            <p:ph type="body" idx="2"/>
          </p:nvPr>
        </p:nvSpPr>
        <p:spPr>
          <a:xfrm>
            <a:off x="416671" y="1449700"/>
            <a:ext cx="37743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rPr>
              <a:t>Logistic Regression</a:t>
            </a:r>
            <a:endParaRPr sz="1800" b="1">
              <a:solidFill>
                <a:schemeClr val="lt1"/>
              </a:solidFill>
            </a:endParaRPr>
          </a:p>
        </p:txBody>
      </p:sp>
      <p:sp>
        <p:nvSpPr>
          <p:cNvPr id="439" name="Google Shape;439;p32"/>
          <p:cNvSpPr txBox="1">
            <a:spLocks noGrp="1"/>
          </p:cNvSpPr>
          <p:nvPr>
            <p:ph type="body" idx="2"/>
          </p:nvPr>
        </p:nvSpPr>
        <p:spPr>
          <a:xfrm>
            <a:off x="139325" y="1995425"/>
            <a:ext cx="4329000" cy="2586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t>Binary Logistic Regression</a:t>
            </a:r>
            <a:r>
              <a:rPr lang="en" sz="1600"/>
              <a:t> </a:t>
            </a:r>
            <a:r>
              <a:rPr lang="en"/>
              <a:t>- Classifier</a:t>
            </a:r>
            <a:endParaRPr/>
          </a:p>
          <a:p>
            <a:pPr marL="457200" lvl="0" indent="-311150" algn="l" rtl="0">
              <a:lnSpc>
                <a:spcPct val="100000"/>
              </a:lnSpc>
              <a:spcBef>
                <a:spcPts val="1600"/>
              </a:spcBef>
              <a:spcAft>
                <a:spcPts val="0"/>
              </a:spcAft>
              <a:buSzPts val="1300"/>
              <a:buChar char="●"/>
            </a:pPr>
            <a:r>
              <a:rPr lang="en"/>
              <a:t>Based on the Sigmoid function to solve </a:t>
            </a:r>
            <a:endParaRPr/>
          </a:p>
          <a:p>
            <a:pPr marL="457200" lvl="0" indent="0" algn="l" rtl="0">
              <a:lnSpc>
                <a:spcPct val="100000"/>
              </a:lnSpc>
              <a:spcBef>
                <a:spcPts val="0"/>
              </a:spcBef>
              <a:spcAft>
                <a:spcPts val="0"/>
              </a:spcAft>
              <a:buNone/>
            </a:pPr>
            <a:r>
              <a:rPr lang="en" b="1"/>
              <a:t>“Binary Classification” </a:t>
            </a:r>
            <a:r>
              <a:rPr lang="en"/>
              <a:t>problem</a:t>
            </a:r>
            <a:endParaRPr/>
          </a:p>
          <a:p>
            <a:pPr marL="457200" lvl="0" indent="-311150" algn="l" rtl="0">
              <a:lnSpc>
                <a:spcPct val="100000"/>
              </a:lnSpc>
              <a:spcBef>
                <a:spcPts val="0"/>
              </a:spcBef>
              <a:spcAft>
                <a:spcPts val="0"/>
              </a:spcAft>
              <a:buSzPts val="1300"/>
              <a:buChar char="●"/>
            </a:pPr>
            <a:r>
              <a:rPr lang="en"/>
              <a:t>Less complexity</a:t>
            </a:r>
            <a:endParaRPr/>
          </a:p>
          <a:p>
            <a:pPr marL="457200" lvl="0" indent="0" algn="l" rtl="0">
              <a:lnSpc>
                <a:spcPct val="115000"/>
              </a:lnSpc>
              <a:spcBef>
                <a:spcPts val="0"/>
              </a:spcBef>
              <a:spcAft>
                <a:spcPts val="1600"/>
              </a:spcAft>
              <a:buNone/>
            </a:pPr>
            <a:endParaRPr sz="1400"/>
          </a:p>
        </p:txBody>
      </p:sp>
      <p:sp>
        <p:nvSpPr>
          <p:cNvPr id="440" name="Google Shape;440;p32"/>
          <p:cNvSpPr txBox="1">
            <a:spLocks noGrp="1"/>
          </p:cNvSpPr>
          <p:nvPr>
            <p:ph type="body" idx="2"/>
          </p:nvPr>
        </p:nvSpPr>
        <p:spPr>
          <a:xfrm>
            <a:off x="4654650" y="90875"/>
            <a:ext cx="4329000" cy="539400"/>
          </a:xfrm>
          <a:prstGeom prst="rect">
            <a:avLst/>
          </a:prstGeom>
          <a:solidFill>
            <a:schemeClr val="dk1"/>
          </a:solidFill>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rPr>
              <a:t>Tree Based Models</a:t>
            </a:r>
            <a:endParaRPr sz="1800" b="1">
              <a:solidFill>
                <a:schemeClr val="lt1"/>
              </a:solidFill>
            </a:endParaRPr>
          </a:p>
        </p:txBody>
      </p:sp>
      <p:sp>
        <p:nvSpPr>
          <p:cNvPr id="441" name="Google Shape;441;p32"/>
          <p:cNvSpPr txBox="1">
            <a:spLocks noGrp="1"/>
          </p:cNvSpPr>
          <p:nvPr>
            <p:ph type="body" idx="2"/>
          </p:nvPr>
        </p:nvSpPr>
        <p:spPr>
          <a:xfrm>
            <a:off x="4654725" y="554325"/>
            <a:ext cx="4329000" cy="295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t>Decision Trees </a:t>
            </a:r>
            <a:r>
              <a:rPr lang="en-US" sz="1600" b="1" dirty="0"/>
              <a:t>Model</a:t>
            </a:r>
            <a:r>
              <a:rPr lang="en" dirty="0"/>
              <a:t>– Classifier</a:t>
            </a:r>
          </a:p>
          <a:p>
            <a:pPr marL="0" lvl="0" indent="0" algn="l" rtl="0">
              <a:spcBef>
                <a:spcPts val="0"/>
              </a:spcBef>
              <a:spcAft>
                <a:spcPts val="0"/>
              </a:spcAft>
              <a:buNone/>
            </a:pPr>
            <a:r>
              <a:rPr lang="en-US" sz="1100" dirty="0"/>
              <a:t>Advantages</a:t>
            </a:r>
            <a:r>
              <a:rPr lang="en" sz="1100" dirty="0"/>
              <a:t>:</a:t>
            </a:r>
          </a:p>
          <a:p>
            <a:pPr marL="171450" lvl="0" indent="-171450" algn="l" rtl="0">
              <a:spcBef>
                <a:spcPts val="0"/>
              </a:spcBef>
              <a:spcAft>
                <a:spcPts val="0"/>
              </a:spcAft>
              <a:buFont typeface="Arial" panose="020B0604020202020204" pitchFamily="34" charset="0"/>
              <a:buChar char="•"/>
            </a:pPr>
            <a:r>
              <a:rPr lang="en" sz="900" dirty="0"/>
              <a:t>Handles qualitative predictor without need for dummy variable</a:t>
            </a:r>
          </a:p>
          <a:p>
            <a:pPr marL="171450" lvl="0" indent="-171450" algn="l" rtl="0">
              <a:spcBef>
                <a:spcPts val="0"/>
              </a:spcBef>
              <a:spcAft>
                <a:spcPts val="0"/>
              </a:spcAft>
              <a:buFont typeface="Arial" panose="020B0604020202020204" pitchFamily="34" charset="0"/>
              <a:buChar char="•"/>
            </a:pPr>
            <a:r>
              <a:rPr lang="en" sz="900" dirty="0"/>
              <a:t>Missing values are acceptable</a:t>
            </a:r>
          </a:p>
          <a:p>
            <a:pPr marL="171450" lvl="0" indent="-171450" algn="l" rtl="0">
              <a:spcBef>
                <a:spcPts val="0"/>
              </a:spcBef>
              <a:spcAft>
                <a:spcPts val="0"/>
              </a:spcAft>
              <a:buFont typeface="Arial" panose="020B0604020202020204" pitchFamily="34" charset="0"/>
              <a:buChar char="•"/>
            </a:pPr>
            <a:r>
              <a:rPr lang="en" sz="900" dirty="0"/>
              <a:t>Simple and easy to interpret than high complexity models.</a:t>
            </a:r>
          </a:p>
          <a:p>
            <a:pPr marL="171450" lvl="0" indent="-171450" algn="l" rtl="0">
              <a:spcBef>
                <a:spcPts val="0"/>
              </a:spcBef>
              <a:spcAft>
                <a:spcPts val="0"/>
              </a:spcAft>
              <a:buFont typeface="Arial" panose="020B0604020202020204" pitchFamily="34" charset="0"/>
              <a:buChar char="•"/>
            </a:pPr>
            <a:r>
              <a:rPr lang="en" sz="900" dirty="0"/>
              <a:t>Suitable for categorical variables</a:t>
            </a:r>
          </a:p>
          <a:p>
            <a:pPr marL="0" lvl="0" indent="0">
              <a:buNone/>
            </a:pPr>
            <a:r>
              <a:rPr lang="en-US" sz="1100" dirty="0"/>
              <a:t>Disadvantages</a:t>
            </a:r>
            <a:r>
              <a:rPr lang="en" sz="1100" dirty="0"/>
              <a:t>:</a:t>
            </a:r>
          </a:p>
          <a:p>
            <a:pPr marL="171450" indent="-171450">
              <a:buFont typeface="Arial" panose="020B0604020202020204" pitchFamily="34" charset="0"/>
              <a:buChar char="•"/>
            </a:pPr>
            <a:r>
              <a:rPr lang="en-US" sz="900" dirty="0"/>
              <a:t>Complexity of the model with many trees with “Overfitting” issues</a:t>
            </a:r>
            <a:endParaRPr lang="en" sz="900" dirty="0"/>
          </a:p>
          <a:p>
            <a:pPr marL="0" lvl="0" indent="0">
              <a:buNone/>
            </a:pPr>
            <a:endParaRPr lang="en" sz="1100" dirty="0"/>
          </a:p>
        </p:txBody>
      </p:sp>
      <p:pic>
        <p:nvPicPr>
          <p:cNvPr id="442" name="Google Shape;442;p32"/>
          <p:cNvPicPr preferRelativeResize="0"/>
          <p:nvPr/>
        </p:nvPicPr>
        <p:blipFill>
          <a:blip r:embed="rId3">
            <a:alphaModFix/>
          </a:blip>
          <a:stretch>
            <a:fillRect/>
          </a:stretch>
        </p:blipFill>
        <p:spPr>
          <a:xfrm>
            <a:off x="509533" y="3285501"/>
            <a:ext cx="2425728" cy="1534882"/>
          </a:xfrm>
          <a:prstGeom prst="rect">
            <a:avLst/>
          </a:prstGeom>
          <a:noFill/>
          <a:ln>
            <a:noFill/>
          </a:ln>
        </p:spPr>
      </p:pic>
      <p:pic>
        <p:nvPicPr>
          <p:cNvPr id="443" name="Google Shape;443;p32"/>
          <p:cNvPicPr preferRelativeResize="0"/>
          <p:nvPr/>
        </p:nvPicPr>
        <p:blipFill rotWithShape="1">
          <a:blip r:embed="rId4">
            <a:alphaModFix/>
          </a:blip>
          <a:srcRect l="6092" t="25691" r="71914" b="61767"/>
          <a:stretch/>
        </p:blipFill>
        <p:spPr>
          <a:xfrm>
            <a:off x="3344589" y="3839012"/>
            <a:ext cx="982561" cy="461400"/>
          </a:xfrm>
          <a:prstGeom prst="rect">
            <a:avLst/>
          </a:prstGeom>
          <a:noFill/>
          <a:ln>
            <a:noFill/>
          </a:ln>
        </p:spPr>
      </p:pic>
      <p:sp>
        <p:nvSpPr>
          <p:cNvPr id="444" name="Google Shape;444;p32"/>
          <p:cNvSpPr/>
          <p:nvPr/>
        </p:nvSpPr>
        <p:spPr>
          <a:xfrm>
            <a:off x="2989775" y="3933350"/>
            <a:ext cx="300300" cy="272700"/>
          </a:xfrm>
          <a:prstGeom prst="chevron">
            <a:avLst>
              <a:gd name="adj" fmla="val 50000"/>
            </a:avLst>
          </a:prstGeom>
          <a:solidFill>
            <a:srgbClr val="CC0000"/>
          </a:solidFill>
          <a:ln w="9525"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5" name="Google Shape;445;p32"/>
          <p:cNvPicPr preferRelativeResize="0"/>
          <p:nvPr/>
        </p:nvPicPr>
        <p:blipFill rotWithShape="1">
          <a:blip r:embed="rId5">
            <a:alphaModFix/>
          </a:blip>
          <a:srcRect l="26334" t="38796" r="20496" b="10908"/>
          <a:stretch/>
        </p:blipFill>
        <p:spPr>
          <a:xfrm>
            <a:off x="5178720" y="2157983"/>
            <a:ext cx="2742674" cy="1451175"/>
          </a:xfrm>
          <a:prstGeom prst="rect">
            <a:avLst/>
          </a:prstGeom>
          <a:noFill/>
          <a:ln>
            <a:noFill/>
          </a:ln>
        </p:spPr>
      </p:pic>
      <p:sp>
        <p:nvSpPr>
          <p:cNvPr id="15" name="Google Shape;441;p32">
            <a:extLst>
              <a:ext uri="{FF2B5EF4-FFF2-40B4-BE49-F238E27FC236}">
                <a16:creationId xmlns:a16="http://schemas.microsoft.com/office/drawing/2014/main" id="{C9C28CE3-2C7C-4B4D-8B32-4CCEF13EA51C}"/>
              </a:ext>
            </a:extLst>
          </p:cNvPr>
          <p:cNvSpPr txBox="1">
            <a:spLocks/>
          </p:cNvSpPr>
          <p:nvPr/>
        </p:nvSpPr>
        <p:spPr>
          <a:xfrm>
            <a:off x="4654650" y="3664350"/>
            <a:ext cx="4329000" cy="295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Font typeface="Lato"/>
              <a:buNone/>
            </a:pPr>
            <a:r>
              <a:rPr lang="en-US" sz="1600" b="1" dirty="0"/>
              <a:t>Random Forest</a:t>
            </a:r>
            <a:r>
              <a:rPr lang="en" sz="1600" b="1" dirty="0"/>
              <a:t> </a:t>
            </a:r>
            <a:r>
              <a:rPr lang="en-US" sz="1600" b="1" dirty="0"/>
              <a:t>Model</a:t>
            </a:r>
            <a:r>
              <a:rPr lang="en" dirty="0"/>
              <a:t>– Classifier</a:t>
            </a:r>
          </a:p>
          <a:p>
            <a:pPr marL="0" indent="0">
              <a:buFont typeface="Lato"/>
              <a:buNone/>
            </a:pPr>
            <a:r>
              <a:rPr lang="en-US" sz="1100" dirty="0"/>
              <a:t>Use ensemble techniques to grow trees by calculating statistical values of each run called “Out-of-Bag(</a:t>
            </a:r>
            <a:r>
              <a:rPr lang="en-US" sz="1100" dirty="0" err="1"/>
              <a:t>oob</a:t>
            </a:r>
            <a:r>
              <a:rPr lang="en-US" sz="1100" dirty="0"/>
              <a:t>)” to reduce overfitting problems.</a:t>
            </a:r>
            <a:endParaRPr lang="en" sz="900" dirty="0"/>
          </a:p>
          <a:p>
            <a:pPr marL="0" indent="0">
              <a:buFont typeface="Lato"/>
              <a:buNone/>
            </a:pPr>
            <a:endParaRPr lang="en" sz="11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3"/>
          <p:cNvSpPr txBox="1">
            <a:spLocks noGrp="1"/>
          </p:cNvSpPr>
          <p:nvPr>
            <p:ph type="title"/>
          </p:nvPr>
        </p:nvSpPr>
        <p:spPr>
          <a:xfrm>
            <a:off x="727800" y="583675"/>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Modeling </a:t>
            </a:r>
            <a:endParaRPr/>
          </a:p>
        </p:txBody>
      </p:sp>
      <p:sp>
        <p:nvSpPr>
          <p:cNvPr id="451" name="Google Shape;451;p33"/>
          <p:cNvSpPr/>
          <p:nvPr/>
        </p:nvSpPr>
        <p:spPr>
          <a:xfrm>
            <a:off x="302550" y="1335925"/>
            <a:ext cx="8622900" cy="3598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1800" dirty="0">
              <a:solidFill>
                <a:schemeClr val="accent1"/>
              </a:solidFill>
              <a:latin typeface="Lato"/>
              <a:ea typeface="Lato"/>
              <a:cs typeface="Lato"/>
              <a:sym typeface="Lato"/>
            </a:endParaRPr>
          </a:p>
          <a:p>
            <a:pPr marL="457200" lvl="0" indent="-317500" algn="l" rtl="0">
              <a:lnSpc>
                <a:spcPct val="115000"/>
              </a:lnSpc>
              <a:spcBef>
                <a:spcPts val="1600"/>
              </a:spcBef>
              <a:spcAft>
                <a:spcPts val="0"/>
              </a:spcAft>
              <a:buClr>
                <a:schemeClr val="accent1"/>
              </a:buClr>
              <a:buSzPts val="1400"/>
              <a:buFont typeface="Lato"/>
              <a:buChar char="●"/>
            </a:pPr>
            <a:r>
              <a:rPr lang="en" dirty="0">
                <a:solidFill>
                  <a:schemeClr val="accent1"/>
                </a:solidFill>
                <a:latin typeface="Lato"/>
                <a:ea typeface="Lato"/>
                <a:cs typeface="Lato"/>
                <a:sym typeface="Lato"/>
              </a:rPr>
              <a:t>Derived from gradient boosting framework to reduce overfitting problems by adopting gradient boosting with highly effective computational.</a:t>
            </a:r>
            <a:endParaRPr dirty="0">
              <a:solidFill>
                <a:schemeClr val="accent1"/>
              </a:solidFill>
              <a:latin typeface="Lato"/>
              <a:ea typeface="Lato"/>
              <a:cs typeface="Lato"/>
              <a:sym typeface="Lato"/>
            </a:endParaRPr>
          </a:p>
          <a:p>
            <a:pPr marL="914400" lvl="1" indent="-317500" algn="l" rtl="0">
              <a:lnSpc>
                <a:spcPct val="115000"/>
              </a:lnSpc>
              <a:spcBef>
                <a:spcPts val="0"/>
              </a:spcBef>
              <a:spcAft>
                <a:spcPts val="0"/>
              </a:spcAft>
              <a:buClr>
                <a:schemeClr val="accent1"/>
              </a:buClr>
              <a:buSzPts val="1400"/>
              <a:buFont typeface="Lato"/>
              <a:buChar char="○"/>
            </a:pPr>
            <a:r>
              <a:rPr lang="en" dirty="0">
                <a:solidFill>
                  <a:schemeClr val="accent1"/>
                </a:solidFill>
                <a:latin typeface="Lato"/>
                <a:ea typeface="Lato"/>
                <a:cs typeface="Lato"/>
                <a:sym typeface="Lato"/>
              </a:rPr>
              <a:t>Parallelization - parallel tree building instead of sequential</a:t>
            </a:r>
            <a:endParaRPr dirty="0">
              <a:solidFill>
                <a:schemeClr val="accent1"/>
              </a:solidFill>
              <a:latin typeface="Lato"/>
              <a:ea typeface="Lato"/>
              <a:cs typeface="Lato"/>
              <a:sym typeface="Lato"/>
            </a:endParaRPr>
          </a:p>
          <a:p>
            <a:pPr marL="914400" lvl="1" indent="-317500" algn="l" rtl="0">
              <a:lnSpc>
                <a:spcPct val="115000"/>
              </a:lnSpc>
              <a:spcBef>
                <a:spcPts val="0"/>
              </a:spcBef>
              <a:spcAft>
                <a:spcPts val="0"/>
              </a:spcAft>
              <a:buClr>
                <a:schemeClr val="accent1"/>
              </a:buClr>
              <a:buSzPts val="1400"/>
              <a:buFont typeface="Lato"/>
              <a:buChar char="○"/>
            </a:pPr>
            <a:r>
              <a:rPr lang="en" dirty="0">
                <a:solidFill>
                  <a:schemeClr val="accent1"/>
                </a:solidFill>
                <a:latin typeface="Lato"/>
                <a:ea typeface="Lato"/>
                <a:cs typeface="Lato"/>
                <a:sym typeface="Lato"/>
              </a:rPr>
              <a:t>Hardware - allocate internal buffer for more efficient hardware utilization</a:t>
            </a:r>
            <a:endParaRPr dirty="0">
              <a:solidFill>
                <a:schemeClr val="accent1"/>
              </a:solidFill>
              <a:latin typeface="Lato"/>
              <a:ea typeface="Lato"/>
              <a:cs typeface="Lato"/>
              <a:sym typeface="Lato"/>
            </a:endParaRPr>
          </a:p>
          <a:p>
            <a:pPr marL="914400" lvl="1" indent="-298450" algn="l" rtl="0">
              <a:lnSpc>
                <a:spcPct val="115000"/>
              </a:lnSpc>
              <a:spcBef>
                <a:spcPts val="0"/>
              </a:spcBef>
              <a:spcAft>
                <a:spcPts val="0"/>
              </a:spcAft>
              <a:buClr>
                <a:schemeClr val="accent1"/>
              </a:buClr>
              <a:buSzPts val="1100"/>
              <a:buFont typeface="Lato"/>
              <a:buChar char="○"/>
            </a:pPr>
            <a:r>
              <a:rPr lang="en" dirty="0">
                <a:solidFill>
                  <a:schemeClr val="accent1"/>
                </a:solidFill>
                <a:latin typeface="Lato"/>
                <a:ea typeface="Lato"/>
                <a:cs typeface="Lato"/>
                <a:sym typeface="Lato"/>
              </a:rPr>
              <a:t>Wide variety of tuning</a:t>
            </a:r>
            <a:endParaRPr dirty="0">
              <a:solidFill>
                <a:schemeClr val="accent1"/>
              </a:solidFill>
              <a:latin typeface="Lato"/>
              <a:ea typeface="Lato"/>
              <a:cs typeface="Lato"/>
              <a:sym typeface="Lato"/>
            </a:endParaRPr>
          </a:p>
          <a:p>
            <a:pPr marL="1371600" lvl="2" indent="-298450" algn="l" rtl="0">
              <a:lnSpc>
                <a:spcPct val="115000"/>
              </a:lnSpc>
              <a:spcBef>
                <a:spcPts val="0"/>
              </a:spcBef>
              <a:spcAft>
                <a:spcPts val="0"/>
              </a:spcAft>
              <a:buClr>
                <a:schemeClr val="accent1"/>
              </a:buClr>
              <a:buSzPts val="1100"/>
              <a:buFont typeface="Lato"/>
              <a:buChar char="■"/>
            </a:pPr>
            <a:r>
              <a:rPr lang="en" dirty="0">
                <a:solidFill>
                  <a:schemeClr val="accent1"/>
                </a:solidFill>
                <a:latin typeface="Lato"/>
                <a:ea typeface="Lato"/>
                <a:cs typeface="Lato"/>
                <a:sym typeface="Lato"/>
              </a:rPr>
              <a:t>Cross-validation</a:t>
            </a:r>
            <a:endParaRPr dirty="0">
              <a:solidFill>
                <a:schemeClr val="accent1"/>
              </a:solidFill>
              <a:latin typeface="Lato"/>
              <a:ea typeface="Lato"/>
              <a:cs typeface="Lato"/>
              <a:sym typeface="Lato"/>
            </a:endParaRPr>
          </a:p>
          <a:p>
            <a:pPr marL="1371600" lvl="2" indent="-298450" algn="l" rtl="0">
              <a:lnSpc>
                <a:spcPct val="115000"/>
              </a:lnSpc>
              <a:spcBef>
                <a:spcPts val="0"/>
              </a:spcBef>
              <a:spcAft>
                <a:spcPts val="0"/>
              </a:spcAft>
              <a:buClr>
                <a:schemeClr val="accent1"/>
              </a:buClr>
              <a:buSzPts val="1100"/>
              <a:buFont typeface="Lato"/>
              <a:buChar char="■"/>
            </a:pPr>
            <a:r>
              <a:rPr lang="en" dirty="0">
                <a:solidFill>
                  <a:schemeClr val="accent1"/>
                </a:solidFill>
                <a:latin typeface="Lato"/>
                <a:ea typeface="Lato"/>
                <a:cs typeface="Lato"/>
                <a:sym typeface="Lato"/>
              </a:rPr>
              <a:t>Regularization</a:t>
            </a:r>
            <a:endParaRPr dirty="0">
              <a:solidFill>
                <a:schemeClr val="accent1"/>
              </a:solidFill>
              <a:latin typeface="Lato"/>
              <a:ea typeface="Lato"/>
              <a:cs typeface="Lato"/>
              <a:sym typeface="Lato"/>
            </a:endParaRPr>
          </a:p>
          <a:p>
            <a:pPr marL="1371600" lvl="2" indent="-298450" algn="l" rtl="0">
              <a:lnSpc>
                <a:spcPct val="115000"/>
              </a:lnSpc>
              <a:spcBef>
                <a:spcPts val="0"/>
              </a:spcBef>
              <a:spcAft>
                <a:spcPts val="0"/>
              </a:spcAft>
              <a:buClr>
                <a:schemeClr val="accent1"/>
              </a:buClr>
              <a:buSzPts val="1100"/>
              <a:buFont typeface="Lato"/>
              <a:buChar char="■"/>
            </a:pPr>
            <a:r>
              <a:rPr lang="en" dirty="0">
                <a:solidFill>
                  <a:schemeClr val="accent1"/>
                </a:solidFill>
                <a:latin typeface="Lato"/>
                <a:ea typeface="Lato"/>
                <a:cs typeface="Lato"/>
                <a:sym typeface="Lato"/>
              </a:rPr>
              <a:t>Missing values</a:t>
            </a:r>
            <a:endParaRPr dirty="0">
              <a:solidFill>
                <a:schemeClr val="accent1"/>
              </a:solidFill>
              <a:latin typeface="Lato"/>
              <a:ea typeface="Lato"/>
              <a:cs typeface="Lato"/>
              <a:sym typeface="Lato"/>
            </a:endParaRPr>
          </a:p>
          <a:p>
            <a:pPr marL="1371600" lvl="2" indent="-298450" algn="l" rtl="0">
              <a:lnSpc>
                <a:spcPct val="115000"/>
              </a:lnSpc>
              <a:spcBef>
                <a:spcPts val="0"/>
              </a:spcBef>
              <a:spcAft>
                <a:spcPts val="0"/>
              </a:spcAft>
              <a:buClr>
                <a:schemeClr val="accent1"/>
              </a:buClr>
              <a:buSzPts val="1100"/>
              <a:buFont typeface="Lato"/>
              <a:buChar char="■"/>
            </a:pPr>
            <a:r>
              <a:rPr lang="en" dirty="0">
                <a:solidFill>
                  <a:schemeClr val="accent1"/>
                </a:solidFill>
                <a:latin typeface="Lato"/>
                <a:ea typeface="Lato"/>
                <a:cs typeface="Lato"/>
                <a:sym typeface="Lato"/>
              </a:rPr>
              <a:t>Tree parameters</a:t>
            </a:r>
            <a:endParaRPr dirty="0">
              <a:solidFill>
                <a:schemeClr val="accent1"/>
              </a:solidFill>
              <a:latin typeface="Lato"/>
              <a:ea typeface="Lato"/>
              <a:cs typeface="Lato"/>
              <a:sym typeface="Lato"/>
            </a:endParaRPr>
          </a:p>
          <a:p>
            <a:pPr marL="457200" lvl="0" indent="-311150" algn="l" rtl="0">
              <a:lnSpc>
                <a:spcPct val="115000"/>
              </a:lnSpc>
              <a:spcBef>
                <a:spcPts val="0"/>
              </a:spcBef>
              <a:spcAft>
                <a:spcPts val="0"/>
              </a:spcAft>
              <a:buClr>
                <a:schemeClr val="accent1"/>
              </a:buClr>
              <a:buSzPts val="1300"/>
              <a:buFont typeface="Lato"/>
              <a:buChar char="●"/>
            </a:pPr>
            <a:r>
              <a:rPr lang="en" dirty="0">
                <a:solidFill>
                  <a:schemeClr val="accent1"/>
                </a:solidFill>
                <a:latin typeface="Lato"/>
                <a:ea typeface="Lato"/>
                <a:cs typeface="Lato"/>
                <a:sym typeface="Lato"/>
              </a:rPr>
              <a:t>Compatible with SCIKIT-LEARN</a:t>
            </a:r>
            <a:endParaRPr sz="1800" dirty="0">
              <a:solidFill>
                <a:schemeClr val="accent1"/>
              </a:solidFill>
              <a:latin typeface="Lato"/>
              <a:ea typeface="Lato"/>
              <a:cs typeface="Lato"/>
              <a:sym typeface="Lato"/>
            </a:endParaRPr>
          </a:p>
        </p:txBody>
      </p:sp>
      <p:sp>
        <p:nvSpPr>
          <p:cNvPr id="452" name="Google Shape;452;p33"/>
          <p:cNvSpPr txBox="1">
            <a:spLocks noGrp="1"/>
          </p:cNvSpPr>
          <p:nvPr>
            <p:ph type="body" idx="4294967295"/>
          </p:nvPr>
        </p:nvSpPr>
        <p:spPr>
          <a:xfrm>
            <a:off x="302550" y="1335850"/>
            <a:ext cx="8622900" cy="461400"/>
          </a:xfrm>
          <a:prstGeom prst="rect">
            <a:avLst/>
          </a:prstGeom>
          <a:solidFill>
            <a:schemeClr val="dk1"/>
          </a:solidFill>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1"/>
                </a:solidFill>
              </a:rPr>
              <a:t>Extreme Gradient  Boosting (XGBoost)</a:t>
            </a:r>
            <a:endParaRPr dirty="0">
              <a:solidFill>
                <a:schemeClr val="lt1"/>
              </a:solidFill>
            </a:endParaRPr>
          </a:p>
          <a:p>
            <a:pPr marL="0" lvl="0" indent="0" algn="l" rtl="0">
              <a:spcBef>
                <a:spcPts val="0"/>
              </a:spcBef>
              <a:spcAft>
                <a:spcPts val="0"/>
              </a:spcAft>
              <a:buNone/>
            </a:pPr>
            <a:endParaRPr dirty="0">
              <a:solidFill>
                <a:schemeClr val="lt1"/>
              </a:solidFill>
            </a:endParaRPr>
          </a:p>
          <a:p>
            <a:pPr marL="0" lvl="0" indent="0" algn="l" rtl="0">
              <a:spcBef>
                <a:spcPts val="0"/>
              </a:spcBef>
              <a:spcAft>
                <a:spcPts val="0"/>
              </a:spcAft>
              <a:buNone/>
            </a:pPr>
            <a:endParaRPr dirty="0">
              <a:solidFill>
                <a:schemeClr val="lt1"/>
              </a:solidFill>
            </a:endParaRPr>
          </a:p>
        </p:txBody>
      </p:sp>
      <p:pic>
        <p:nvPicPr>
          <p:cNvPr id="453" name="Google Shape;453;p33" descr="Image result for XG boost"/>
          <p:cNvPicPr preferRelativeResize="0"/>
          <p:nvPr/>
        </p:nvPicPr>
        <p:blipFill rotWithShape="1">
          <a:blip r:embed="rId3">
            <a:alphaModFix/>
          </a:blip>
          <a:srcRect l="26802" r="13716"/>
          <a:stretch/>
        </p:blipFill>
        <p:spPr>
          <a:xfrm>
            <a:off x="6596743" y="3346251"/>
            <a:ext cx="2273832" cy="15337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4"/>
          <p:cNvSpPr txBox="1">
            <a:spLocks noGrp="1"/>
          </p:cNvSpPr>
          <p:nvPr>
            <p:ph type="title"/>
          </p:nvPr>
        </p:nvSpPr>
        <p:spPr>
          <a:xfrm>
            <a:off x="727800" y="583675"/>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Modeling </a:t>
            </a:r>
            <a:endParaRPr/>
          </a:p>
        </p:txBody>
      </p:sp>
      <p:sp>
        <p:nvSpPr>
          <p:cNvPr id="459" name="Google Shape;459;p34"/>
          <p:cNvSpPr/>
          <p:nvPr/>
        </p:nvSpPr>
        <p:spPr>
          <a:xfrm>
            <a:off x="302550" y="1335925"/>
            <a:ext cx="8622900" cy="3598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4"/>
          <p:cNvSpPr txBox="1">
            <a:spLocks noGrp="1"/>
          </p:cNvSpPr>
          <p:nvPr>
            <p:ph type="body" idx="4294967295"/>
          </p:nvPr>
        </p:nvSpPr>
        <p:spPr>
          <a:xfrm>
            <a:off x="302550" y="1335850"/>
            <a:ext cx="8622900" cy="461400"/>
          </a:xfrm>
          <a:prstGeom prst="rect">
            <a:avLst/>
          </a:prstGeom>
          <a:solidFill>
            <a:schemeClr val="dk1"/>
          </a:solidFill>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Light Gradient Boosting Model (Light GBM)</a:t>
            </a:r>
            <a:endParaRPr dirty="0">
              <a:solidFill>
                <a:schemeClr val="lt1"/>
              </a:solidFill>
            </a:endParaRPr>
          </a:p>
          <a:p>
            <a:pPr marL="0" lvl="0" indent="0" algn="l" rtl="0">
              <a:spcBef>
                <a:spcPts val="0"/>
              </a:spcBef>
              <a:spcAft>
                <a:spcPts val="0"/>
              </a:spcAft>
              <a:buNone/>
            </a:pPr>
            <a:endParaRPr dirty="0">
              <a:solidFill>
                <a:schemeClr val="lt1"/>
              </a:solidFill>
            </a:endParaRPr>
          </a:p>
        </p:txBody>
      </p:sp>
      <p:sp>
        <p:nvSpPr>
          <p:cNvPr id="461" name="Google Shape;461;p34"/>
          <p:cNvSpPr txBox="1">
            <a:spLocks noGrp="1"/>
          </p:cNvSpPr>
          <p:nvPr>
            <p:ph type="body" idx="4294967295"/>
          </p:nvPr>
        </p:nvSpPr>
        <p:spPr>
          <a:xfrm>
            <a:off x="302550" y="1908628"/>
            <a:ext cx="8622900" cy="3025421"/>
          </a:xfrm>
          <a:prstGeom prst="rect">
            <a:avLst/>
          </a:prstGeom>
        </p:spPr>
        <p:txBody>
          <a:bodyPr spcFirstLastPara="1" wrap="square" lIns="91425" tIns="91425" rIns="91425" bIns="91425" anchor="t" anchorCtr="0">
            <a:noAutofit/>
          </a:bodyPr>
          <a:lstStyle/>
          <a:p>
            <a:pPr lvl="0" indent="-317500">
              <a:lnSpc>
                <a:spcPct val="100000"/>
              </a:lnSpc>
              <a:spcBef>
                <a:spcPts val="1600"/>
              </a:spcBef>
              <a:buSzPts val="1400"/>
            </a:pPr>
            <a:r>
              <a:rPr lang="en-US" sz="1400" dirty="0"/>
              <a:t>Based on </a:t>
            </a:r>
            <a:r>
              <a:rPr lang="en" sz="1400" dirty="0"/>
              <a:t>Bayesian Optimization for hyperparameter tuning/selection </a:t>
            </a:r>
            <a:r>
              <a:rPr lang="en-US" sz="1400" dirty="0"/>
              <a:t>to boost up model performance</a:t>
            </a:r>
          </a:p>
          <a:p>
            <a:pPr lvl="1" indent="-317500">
              <a:lnSpc>
                <a:spcPct val="100000"/>
              </a:lnSpc>
              <a:buSzPts val="1400"/>
            </a:pPr>
            <a:r>
              <a:rPr lang="en-US" sz="1400" dirty="0"/>
              <a:t>Growing trees leaf-wise as opposed to depth-wise by gradient boosting model. </a:t>
            </a:r>
          </a:p>
          <a:p>
            <a:pPr lvl="1" indent="-317500">
              <a:lnSpc>
                <a:spcPct val="100000"/>
              </a:lnSpc>
              <a:buSzPts val="1400"/>
            </a:pPr>
            <a:r>
              <a:rPr lang="en-US" sz="1400" dirty="0"/>
              <a:t>Executing faster because of less leaves that opposed to the node or depth level. </a:t>
            </a:r>
          </a:p>
          <a:p>
            <a:pPr lvl="1" indent="-317500">
              <a:lnSpc>
                <a:spcPct val="100000"/>
              </a:lnSpc>
              <a:buSzPts val="1400"/>
            </a:pPr>
            <a:r>
              <a:rPr lang="en-US" sz="1400" dirty="0"/>
              <a:t>Wide variety of hyper parameter tuning</a:t>
            </a:r>
          </a:p>
          <a:p>
            <a:pPr lvl="1" indent="-317500">
              <a:lnSpc>
                <a:spcPct val="100000"/>
              </a:lnSpc>
              <a:buSzPts val="1400"/>
            </a:pPr>
            <a:endParaRPr lang="en-US" sz="1400" dirty="0"/>
          </a:p>
          <a:p>
            <a:pPr marL="0" lvl="0" indent="0" algn="l" rtl="0">
              <a:spcBef>
                <a:spcPts val="1600"/>
              </a:spcBef>
              <a:spcAft>
                <a:spcPts val="1600"/>
              </a:spcAft>
              <a:buNone/>
            </a:pPr>
            <a:endParaRPr sz="1600" dirty="0"/>
          </a:p>
        </p:txBody>
      </p:sp>
      <p:pic>
        <p:nvPicPr>
          <p:cNvPr id="2" name="Picture 1">
            <a:extLst>
              <a:ext uri="{FF2B5EF4-FFF2-40B4-BE49-F238E27FC236}">
                <a16:creationId xmlns:a16="http://schemas.microsoft.com/office/drawing/2014/main" id="{2BAEE670-98F4-44C1-8928-A30E17BEE93A}"/>
              </a:ext>
            </a:extLst>
          </p:cNvPr>
          <p:cNvPicPr>
            <a:picLocks noChangeAspect="1"/>
          </p:cNvPicPr>
          <p:nvPr/>
        </p:nvPicPr>
        <p:blipFill>
          <a:blip r:embed="rId3"/>
          <a:stretch>
            <a:fillRect/>
          </a:stretch>
        </p:blipFill>
        <p:spPr>
          <a:xfrm>
            <a:off x="1655122" y="3810369"/>
            <a:ext cx="5833756" cy="1008374"/>
          </a:xfrm>
          <a:prstGeom prst="rect">
            <a:avLst/>
          </a:prstGeom>
          <a:ln>
            <a:solidFill>
              <a:schemeClr val="tx1">
                <a:lumMod val="60000"/>
                <a:lumOff val="40000"/>
              </a:schemeClr>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5"/>
          <p:cNvSpPr txBox="1">
            <a:spLocks noGrp="1"/>
          </p:cNvSpPr>
          <p:nvPr>
            <p:ph type="title"/>
          </p:nvPr>
        </p:nvSpPr>
        <p:spPr>
          <a:xfrm>
            <a:off x="727800" y="588375"/>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Lift Analysis</a:t>
            </a:r>
            <a:endParaRPr/>
          </a:p>
        </p:txBody>
      </p:sp>
      <p:sp>
        <p:nvSpPr>
          <p:cNvPr id="467" name="Google Shape;467;p35"/>
          <p:cNvSpPr/>
          <p:nvPr/>
        </p:nvSpPr>
        <p:spPr>
          <a:xfrm>
            <a:off x="836950" y="1888000"/>
            <a:ext cx="7989300" cy="295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Char char="-"/>
            </a:pPr>
            <a:r>
              <a:rPr lang="en" sz="1600" b="1" dirty="0">
                <a:solidFill>
                  <a:srgbClr val="222222"/>
                </a:solidFill>
                <a:latin typeface="Lato"/>
                <a:ea typeface="Lato"/>
                <a:cs typeface="Lato"/>
                <a:sym typeface="Lato"/>
              </a:rPr>
              <a:t>Lift analysis can be used as a metric to evaluate the performance and quality of models</a:t>
            </a:r>
            <a:endParaRPr sz="1600" b="1" dirty="0">
              <a:solidFill>
                <a:srgbClr val="222222"/>
              </a:solidFill>
              <a:latin typeface="Lato"/>
              <a:ea typeface="Lato"/>
              <a:cs typeface="Lato"/>
              <a:sym typeface="Lato"/>
            </a:endParaRPr>
          </a:p>
          <a:p>
            <a:pPr marL="914400" lvl="0" indent="0" algn="l" rtl="0">
              <a:spcBef>
                <a:spcPts val="0"/>
              </a:spcBef>
              <a:spcAft>
                <a:spcPts val="0"/>
              </a:spcAft>
              <a:buNone/>
            </a:pPr>
            <a:endParaRPr sz="1600" b="1" dirty="0">
              <a:solidFill>
                <a:srgbClr val="222222"/>
              </a:solidFill>
              <a:latin typeface="Lato"/>
              <a:ea typeface="Lato"/>
              <a:cs typeface="Lato"/>
              <a:sym typeface="Lato"/>
            </a:endParaRPr>
          </a:p>
          <a:p>
            <a:pPr marL="457200" lvl="0" indent="-330200" algn="l" rtl="0">
              <a:spcBef>
                <a:spcPts val="0"/>
              </a:spcBef>
              <a:spcAft>
                <a:spcPts val="0"/>
              </a:spcAft>
              <a:buClr>
                <a:srgbClr val="222222"/>
              </a:buClr>
              <a:buSzPts val="1600"/>
              <a:buFont typeface="Lato"/>
              <a:buChar char="-"/>
            </a:pPr>
            <a:r>
              <a:rPr lang="en" sz="1600" b="1" dirty="0">
                <a:solidFill>
                  <a:srgbClr val="222222"/>
                </a:solidFill>
                <a:latin typeface="Lato"/>
                <a:ea typeface="Lato"/>
                <a:cs typeface="Lato"/>
                <a:sym typeface="Lato"/>
              </a:rPr>
              <a:t>Accuracy and other metrics are not as useful in evaluating model performance when the classes are as imbalance as the diabetic data set</a:t>
            </a:r>
            <a:endParaRPr sz="1600" b="1" dirty="0">
              <a:solidFill>
                <a:srgbClr val="222222"/>
              </a:solidFill>
              <a:latin typeface="Lato"/>
              <a:ea typeface="Lato"/>
              <a:cs typeface="Lato"/>
              <a:sym typeface="Lato"/>
            </a:endParaRPr>
          </a:p>
          <a:p>
            <a:pPr marL="914400" lvl="0" indent="0" algn="l" rtl="0">
              <a:spcBef>
                <a:spcPts val="0"/>
              </a:spcBef>
              <a:spcAft>
                <a:spcPts val="0"/>
              </a:spcAft>
              <a:buNone/>
            </a:pPr>
            <a:endParaRPr sz="1600" b="1" dirty="0">
              <a:solidFill>
                <a:srgbClr val="222222"/>
              </a:solidFill>
              <a:latin typeface="Lato"/>
              <a:ea typeface="Lato"/>
              <a:cs typeface="Lato"/>
              <a:sym typeface="Lato"/>
            </a:endParaRPr>
          </a:p>
          <a:p>
            <a:pPr marL="457200" lvl="0" indent="-330200" algn="l" rtl="0">
              <a:spcBef>
                <a:spcPts val="0"/>
              </a:spcBef>
              <a:spcAft>
                <a:spcPts val="0"/>
              </a:spcAft>
              <a:buClr>
                <a:srgbClr val="222222"/>
              </a:buClr>
              <a:buSzPts val="1600"/>
              <a:buFont typeface="Lato"/>
              <a:buChar char="-"/>
            </a:pPr>
            <a:r>
              <a:rPr lang="en" sz="1600" b="1" dirty="0">
                <a:solidFill>
                  <a:srgbClr val="222222"/>
                </a:solidFill>
                <a:latin typeface="Lato"/>
                <a:ea typeface="Lato"/>
                <a:cs typeface="Lato"/>
                <a:sym typeface="Lato"/>
              </a:rPr>
              <a:t>Lift analysis can be used to identify a  high risk populations, which then can be targeted for intervention</a:t>
            </a:r>
            <a:endParaRPr sz="1600" b="1" dirty="0">
              <a:solidFill>
                <a:srgbClr val="222222"/>
              </a:solidFill>
              <a:latin typeface="Lato"/>
              <a:ea typeface="Lato"/>
              <a:cs typeface="Lato"/>
              <a:sym typeface="Lato"/>
            </a:endParaRPr>
          </a:p>
          <a:p>
            <a:pPr marL="0" lvl="0" indent="0" algn="l" rtl="0">
              <a:spcBef>
                <a:spcPts val="0"/>
              </a:spcBef>
              <a:spcAft>
                <a:spcPts val="0"/>
              </a:spcAft>
              <a:buNone/>
            </a:pPr>
            <a:endParaRPr sz="1600" b="1" dirty="0">
              <a:solidFill>
                <a:srgbClr val="222222"/>
              </a:solidFill>
              <a:latin typeface="Lato"/>
              <a:ea typeface="Lato"/>
              <a:cs typeface="Lato"/>
              <a:sym typeface="Lato"/>
            </a:endParaRPr>
          </a:p>
        </p:txBody>
      </p:sp>
      <p:sp>
        <p:nvSpPr>
          <p:cNvPr id="468" name="Google Shape;468;p35"/>
          <p:cNvSpPr txBox="1">
            <a:spLocks noGrp="1"/>
          </p:cNvSpPr>
          <p:nvPr>
            <p:ph type="body" idx="4294967295"/>
          </p:nvPr>
        </p:nvSpPr>
        <p:spPr>
          <a:xfrm>
            <a:off x="836950" y="1426600"/>
            <a:ext cx="7989300" cy="461400"/>
          </a:xfrm>
          <a:prstGeom prst="rect">
            <a:avLst/>
          </a:prstGeom>
          <a:solidFill>
            <a:schemeClr val="dk1"/>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Methodology</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6"/>
          <p:cNvSpPr txBox="1">
            <a:spLocks noGrp="1"/>
          </p:cNvSpPr>
          <p:nvPr>
            <p:ph type="title"/>
          </p:nvPr>
        </p:nvSpPr>
        <p:spPr>
          <a:xfrm>
            <a:off x="437000" y="5974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Financial Approaches</a:t>
            </a:r>
            <a:endParaRPr/>
          </a:p>
        </p:txBody>
      </p:sp>
      <p:sp>
        <p:nvSpPr>
          <p:cNvPr id="474" name="Google Shape;474;p36"/>
          <p:cNvSpPr/>
          <p:nvPr/>
        </p:nvSpPr>
        <p:spPr>
          <a:xfrm>
            <a:off x="836950" y="1426600"/>
            <a:ext cx="7989300" cy="3613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txBox="1">
            <a:spLocks noGrp="1"/>
          </p:cNvSpPr>
          <p:nvPr>
            <p:ph type="body" idx="4294967295"/>
          </p:nvPr>
        </p:nvSpPr>
        <p:spPr>
          <a:xfrm>
            <a:off x="836950" y="1426600"/>
            <a:ext cx="7989300" cy="461400"/>
          </a:xfrm>
          <a:prstGeom prst="rect">
            <a:avLst/>
          </a:prstGeom>
          <a:solidFill>
            <a:schemeClr val="dk1"/>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Modeling Approach/ Plan</a:t>
            </a:r>
            <a:endParaRPr>
              <a:solidFill>
                <a:schemeClr val="lt1"/>
              </a:solidFill>
            </a:endParaRPr>
          </a:p>
        </p:txBody>
      </p:sp>
      <p:sp>
        <p:nvSpPr>
          <p:cNvPr id="476" name="Google Shape;476;p36"/>
          <p:cNvSpPr/>
          <p:nvPr/>
        </p:nvSpPr>
        <p:spPr>
          <a:xfrm>
            <a:off x="1160200" y="1968150"/>
            <a:ext cx="7410486" cy="1127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chemeClr val="accent1"/>
                </a:solidFill>
                <a:latin typeface="Lato"/>
                <a:ea typeface="Lato"/>
                <a:cs typeface="Lato"/>
                <a:sym typeface="Lato"/>
              </a:rPr>
              <a:t>Cost per Stay:</a:t>
            </a:r>
            <a:endParaRPr sz="1300" b="1">
              <a:solidFill>
                <a:schemeClr val="accent1"/>
              </a:solidFill>
              <a:latin typeface="Lato"/>
              <a:ea typeface="Lato"/>
              <a:cs typeface="Lato"/>
              <a:sym typeface="Lato"/>
            </a:endParaRPr>
          </a:p>
          <a:p>
            <a:pPr marL="0" lvl="0" indent="0" algn="l" rtl="0">
              <a:lnSpc>
                <a:spcPct val="115000"/>
              </a:lnSpc>
              <a:spcBef>
                <a:spcPts val="0"/>
              </a:spcBef>
              <a:spcAft>
                <a:spcPts val="0"/>
              </a:spcAft>
              <a:buNone/>
            </a:pPr>
            <a:endParaRPr sz="1300" b="1">
              <a:solidFill>
                <a:schemeClr val="accent1"/>
              </a:solidFill>
              <a:latin typeface="Lato"/>
              <a:ea typeface="Lato"/>
              <a:cs typeface="Lato"/>
              <a:sym typeface="Lato"/>
            </a:endParaRPr>
          </a:p>
          <a:p>
            <a:pPr marL="0" lvl="0" indent="0" algn="l" rtl="0">
              <a:lnSpc>
                <a:spcPct val="115000"/>
              </a:lnSpc>
              <a:spcBef>
                <a:spcPts val="0"/>
              </a:spcBef>
              <a:spcAft>
                <a:spcPts val="0"/>
              </a:spcAft>
              <a:buNone/>
            </a:pPr>
            <a:r>
              <a:rPr lang="en" sz="1300">
                <a:solidFill>
                  <a:schemeClr val="accent1"/>
                </a:solidFill>
                <a:latin typeface="Lato"/>
                <a:ea typeface="Lato"/>
                <a:cs typeface="Lato"/>
                <a:sym typeface="Lato"/>
              </a:rPr>
              <a:t>Based on data from 1997 and 2010 </a:t>
            </a:r>
            <a:r>
              <a:rPr lang="en" sz="1300" baseline="30000">
                <a:solidFill>
                  <a:schemeClr val="accent1"/>
                </a:solidFill>
                <a:latin typeface="Lato"/>
                <a:ea typeface="Lato"/>
                <a:cs typeface="Lato"/>
                <a:sym typeface="Lato"/>
              </a:rPr>
              <a:t>[ 4]</a:t>
            </a:r>
            <a:r>
              <a:rPr lang="en" sz="1300">
                <a:solidFill>
                  <a:schemeClr val="accent1"/>
                </a:solidFill>
                <a:latin typeface="Lato"/>
                <a:ea typeface="Lato"/>
                <a:cs typeface="Lato"/>
                <a:sym typeface="Lato"/>
              </a:rPr>
              <a:t>:</a:t>
            </a:r>
            <a:endParaRPr sz="1300">
              <a:solidFill>
                <a:schemeClr val="accent1"/>
              </a:solidFill>
              <a:latin typeface="Lato"/>
              <a:ea typeface="Lato"/>
              <a:cs typeface="Lato"/>
              <a:sym typeface="Lato"/>
            </a:endParaRPr>
          </a:p>
          <a:p>
            <a:pPr marL="457200" lvl="0" indent="-311150" algn="l" rtl="0">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hospitalization cost for diabetes mellitus with complication is expected to be $10,000 per stay</a:t>
            </a:r>
            <a:endParaRPr sz="1300">
              <a:solidFill>
                <a:schemeClr val="accent1"/>
              </a:solidFill>
              <a:latin typeface="Lato"/>
              <a:ea typeface="Lato"/>
              <a:cs typeface="Lato"/>
              <a:sym typeface="Lato"/>
            </a:endParaRPr>
          </a:p>
          <a:p>
            <a:pPr marL="0" lvl="0" indent="0" algn="l" rtl="0">
              <a:lnSpc>
                <a:spcPct val="115000"/>
              </a:lnSpc>
              <a:spcBef>
                <a:spcPts val="0"/>
              </a:spcBef>
              <a:spcAft>
                <a:spcPts val="1600"/>
              </a:spcAft>
              <a:buNone/>
            </a:pPr>
            <a:endParaRPr>
              <a:solidFill>
                <a:schemeClr val="accent1"/>
              </a:solidFill>
              <a:latin typeface="Lato"/>
              <a:ea typeface="Lato"/>
              <a:cs typeface="Lato"/>
              <a:sym typeface="Lato"/>
            </a:endParaRPr>
          </a:p>
        </p:txBody>
      </p:sp>
      <p:sp>
        <p:nvSpPr>
          <p:cNvPr id="477" name="Google Shape;477;p36"/>
          <p:cNvSpPr/>
          <p:nvPr/>
        </p:nvSpPr>
        <p:spPr>
          <a:xfrm>
            <a:off x="1160200" y="3280575"/>
            <a:ext cx="7410486" cy="164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b="1">
                <a:solidFill>
                  <a:schemeClr val="accent1"/>
                </a:solidFill>
                <a:latin typeface="Lato"/>
                <a:ea typeface="Lato"/>
                <a:cs typeface="Lato"/>
                <a:sym typeface="Lato"/>
              </a:rPr>
              <a:t>Admitted days:</a:t>
            </a:r>
            <a:endParaRPr sz="1300" b="1">
              <a:solidFill>
                <a:schemeClr val="accent1"/>
              </a:solidFill>
              <a:latin typeface="Lato"/>
              <a:ea typeface="Lato"/>
              <a:cs typeface="Lato"/>
              <a:sym typeface="Lato"/>
            </a:endParaRPr>
          </a:p>
          <a:p>
            <a:pPr marL="0" lvl="0" indent="0" algn="l" rtl="0">
              <a:lnSpc>
                <a:spcPct val="100000"/>
              </a:lnSpc>
              <a:spcBef>
                <a:spcPts val="0"/>
              </a:spcBef>
              <a:spcAft>
                <a:spcPts val="0"/>
              </a:spcAft>
              <a:buNone/>
            </a:pPr>
            <a:r>
              <a:rPr lang="en" sz="1300">
                <a:solidFill>
                  <a:schemeClr val="accent1"/>
                </a:solidFill>
                <a:latin typeface="Lato"/>
                <a:ea typeface="Lato"/>
                <a:cs typeface="Lato"/>
                <a:sym typeface="Lato"/>
              </a:rPr>
              <a:t>Based on data from 2005 and 2014 </a:t>
            </a:r>
            <a:r>
              <a:rPr lang="en" sz="1300" baseline="30000">
                <a:solidFill>
                  <a:schemeClr val="accent1"/>
                </a:solidFill>
                <a:latin typeface="Lato"/>
                <a:ea typeface="Lato"/>
                <a:cs typeface="Lato"/>
                <a:sym typeface="Lato"/>
              </a:rPr>
              <a:t>[ 3]</a:t>
            </a:r>
            <a:r>
              <a:rPr lang="en" sz="1300">
                <a:solidFill>
                  <a:schemeClr val="accent1"/>
                </a:solidFill>
                <a:latin typeface="Lato"/>
                <a:ea typeface="Lato"/>
                <a:cs typeface="Lato"/>
                <a:sym typeface="Lato"/>
              </a:rPr>
              <a:t>:</a:t>
            </a:r>
            <a:endParaRPr sz="1300">
              <a:solidFill>
                <a:schemeClr val="accent1"/>
              </a:solidFill>
              <a:latin typeface="Lato"/>
              <a:ea typeface="Lato"/>
              <a:cs typeface="Lato"/>
              <a:sym typeface="Lato"/>
            </a:endParaRPr>
          </a:p>
          <a:p>
            <a:pPr marL="457200" lvl="0" indent="-311150" algn="l" rtl="0">
              <a:lnSpc>
                <a:spcPct val="100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Using “extrapolate approach” to calculate average number of days that patient admitted.</a:t>
            </a:r>
            <a:endParaRPr sz="1300">
              <a:solidFill>
                <a:schemeClr val="accent1"/>
              </a:solidFill>
              <a:latin typeface="Lato"/>
              <a:ea typeface="Lato"/>
              <a:cs typeface="Lato"/>
              <a:sym typeface="Lato"/>
            </a:endParaRPr>
          </a:p>
        </p:txBody>
      </p:sp>
      <p:sp>
        <p:nvSpPr>
          <p:cNvPr id="478" name="Google Shape;478;p36"/>
          <p:cNvSpPr/>
          <p:nvPr/>
        </p:nvSpPr>
        <p:spPr>
          <a:xfrm>
            <a:off x="1808450" y="4112800"/>
            <a:ext cx="1998000" cy="754200"/>
          </a:xfrm>
          <a:prstGeom prst="rect">
            <a:avLst/>
          </a:prstGeom>
          <a:solidFill>
            <a:srgbClr val="F1C232"/>
          </a:solidFill>
          <a:ln w="9525"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300" i="1">
                <a:latin typeface="Times New Roman"/>
                <a:ea typeface="Times New Roman"/>
                <a:cs typeface="Times New Roman"/>
                <a:sym typeface="Times New Roman"/>
              </a:rPr>
              <a:t>X̅ </a:t>
            </a:r>
            <a:r>
              <a:rPr lang="en" sz="1300" i="1" baseline="-25000">
                <a:latin typeface="Times New Roman"/>
                <a:ea typeface="Times New Roman"/>
                <a:cs typeface="Times New Roman"/>
                <a:sym typeface="Times New Roman"/>
              </a:rPr>
              <a:t>number of days,2005</a:t>
            </a:r>
            <a:r>
              <a:rPr lang="en" sz="1300">
                <a:latin typeface="Times New Roman"/>
                <a:ea typeface="Times New Roman"/>
                <a:cs typeface="Times New Roman"/>
                <a:sym typeface="Times New Roman"/>
              </a:rPr>
              <a:t>= 5.7 days</a:t>
            </a:r>
            <a:endParaRPr sz="1300">
              <a:latin typeface="Times New Roman"/>
              <a:ea typeface="Times New Roman"/>
              <a:cs typeface="Times New Roman"/>
              <a:sym typeface="Times New Roman"/>
            </a:endParaRPr>
          </a:p>
          <a:p>
            <a:pPr marL="0" lvl="0" indent="0" algn="ctr" rtl="0">
              <a:spcBef>
                <a:spcPts val="0"/>
              </a:spcBef>
              <a:spcAft>
                <a:spcPts val="0"/>
              </a:spcAft>
              <a:buNone/>
            </a:pPr>
            <a:endParaRPr sz="1300">
              <a:latin typeface="Times New Roman"/>
              <a:ea typeface="Times New Roman"/>
              <a:cs typeface="Times New Roman"/>
              <a:sym typeface="Times New Roman"/>
            </a:endParaRPr>
          </a:p>
          <a:p>
            <a:pPr marL="0" lvl="0" indent="0" algn="ctr" rtl="0">
              <a:spcBef>
                <a:spcPts val="0"/>
              </a:spcBef>
              <a:spcAft>
                <a:spcPts val="0"/>
              </a:spcAft>
              <a:buNone/>
            </a:pPr>
            <a:r>
              <a:rPr lang="en" sz="1300" i="1">
                <a:latin typeface="Times New Roman"/>
                <a:ea typeface="Times New Roman"/>
                <a:cs typeface="Times New Roman"/>
                <a:sym typeface="Times New Roman"/>
              </a:rPr>
              <a:t>X̅ </a:t>
            </a:r>
            <a:r>
              <a:rPr lang="en" sz="1300" i="1" baseline="-25000">
                <a:latin typeface="Times New Roman"/>
                <a:ea typeface="Times New Roman"/>
                <a:cs typeface="Times New Roman"/>
                <a:sym typeface="Times New Roman"/>
              </a:rPr>
              <a:t>number of days,2014</a:t>
            </a:r>
            <a:r>
              <a:rPr lang="en" sz="1300">
                <a:latin typeface="Times New Roman"/>
                <a:ea typeface="Times New Roman"/>
                <a:cs typeface="Times New Roman"/>
                <a:sym typeface="Times New Roman"/>
              </a:rPr>
              <a:t>= 5.3 days</a:t>
            </a:r>
            <a:endParaRPr sz="1300">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479" name="Google Shape;479;p36"/>
          <p:cNvSpPr/>
          <p:nvPr/>
        </p:nvSpPr>
        <p:spPr>
          <a:xfrm>
            <a:off x="6008000" y="4112800"/>
            <a:ext cx="1998000" cy="754200"/>
          </a:xfrm>
          <a:prstGeom prst="rect">
            <a:avLst/>
          </a:prstGeom>
          <a:solidFill>
            <a:srgbClr val="F1C232"/>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i="1" dirty="0">
                <a:latin typeface="Times New Roman"/>
                <a:ea typeface="Times New Roman"/>
                <a:cs typeface="Times New Roman"/>
                <a:sym typeface="Times New Roman"/>
              </a:rPr>
              <a:t>X̅ </a:t>
            </a:r>
            <a:r>
              <a:rPr lang="en" sz="1300" i="1" baseline="-25000" dirty="0">
                <a:latin typeface="Times New Roman"/>
                <a:ea typeface="Times New Roman"/>
                <a:cs typeface="Times New Roman"/>
                <a:sym typeface="Times New Roman"/>
              </a:rPr>
              <a:t>numbers of day,2019   </a:t>
            </a:r>
            <a:r>
              <a:rPr lang="en" sz="1300" dirty="0">
                <a:latin typeface="Times New Roman"/>
                <a:ea typeface="Times New Roman"/>
                <a:cs typeface="Times New Roman"/>
                <a:sym typeface="Times New Roman"/>
              </a:rPr>
              <a:t>= 5.2 day</a:t>
            </a:r>
            <a:r>
              <a:rPr lang="en" sz="1300" i="1" dirty="0">
                <a:latin typeface="Times New Roman"/>
                <a:ea typeface="Times New Roman"/>
                <a:cs typeface="Times New Roman"/>
                <a:sym typeface="Times New Roman"/>
              </a:rPr>
              <a:t>s </a:t>
            </a:r>
            <a:endParaRPr dirty="0"/>
          </a:p>
        </p:txBody>
      </p:sp>
      <p:cxnSp>
        <p:nvCxnSpPr>
          <p:cNvPr id="480" name="Google Shape;480;p36"/>
          <p:cNvCxnSpPr/>
          <p:nvPr/>
        </p:nvCxnSpPr>
        <p:spPr>
          <a:xfrm>
            <a:off x="4080275" y="4480750"/>
            <a:ext cx="1744800" cy="18300"/>
          </a:xfrm>
          <a:prstGeom prst="straightConnector1">
            <a:avLst/>
          </a:prstGeom>
          <a:noFill/>
          <a:ln w="9525" cap="flat" cmpd="sng">
            <a:solidFill>
              <a:schemeClr val="dk2"/>
            </a:solidFill>
            <a:prstDash val="solid"/>
            <a:round/>
            <a:headEnd type="none" w="med" len="med"/>
            <a:tailEnd type="triangle" w="med" len="med"/>
          </a:ln>
        </p:spPr>
      </p:cxnSp>
      <p:sp>
        <p:nvSpPr>
          <p:cNvPr id="481" name="Google Shape;481;p36"/>
          <p:cNvSpPr txBox="1"/>
          <p:nvPr/>
        </p:nvSpPr>
        <p:spPr>
          <a:xfrm>
            <a:off x="4497475" y="4285450"/>
            <a:ext cx="1236600" cy="40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b="1">
                <a:latin typeface="Lato"/>
                <a:ea typeface="Lato"/>
                <a:cs typeface="Lato"/>
                <a:sym typeface="Lato"/>
              </a:rPr>
              <a:t>Extrapolating Method</a:t>
            </a:r>
            <a:endParaRPr sz="600" b="1">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&amp; Discussion</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8"/>
          <p:cNvSpPr txBox="1">
            <a:spLocks noGrp="1"/>
          </p:cNvSpPr>
          <p:nvPr>
            <p:ph type="title"/>
          </p:nvPr>
        </p:nvSpPr>
        <p:spPr>
          <a:xfrm>
            <a:off x="214961" y="557622"/>
            <a:ext cx="5496600" cy="58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Results - Summary (Part 1)</a:t>
            </a:r>
            <a:endParaRPr dirty="0"/>
          </a:p>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9EFF54A0-DB01-48D9-A4D3-8E65D423C0BC}"/>
              </a:ext>
            </a:extLst>
          </p:cNvPr>
          <p:cNvPicPr>
            <a:picLocks noChangeAspect="1"/>
          </p:cNvPicPr>
          <p:nvPr/>
        </p:nvPicPr>
        <p:blipFill>
          <a:blip r:embed="rId3"/>
          <a:stretch>
            <a:fillRect/>
          </a:stretch>
        </p:blipFill>
        <p:spPr>
          <a:xfrm>
            <a:off x="1073190" y="1980352"/>
            <a:ext cx="6350868" cy="3005305"/>
          </a:xfrm>
          <a:prstGeom prst="rect">
            <a:avLst/>
          </a:prstGeom>
        </p:spPr>
      </p:pic>
      <p:sp>
        <p:nvSpPr>
          <p:cNvPr id="3" name="Rectangle 2">
            <a:extLst>
              <a:ext uri="{FF2B5EF4-FFF2-40B4-BE49-F238E27FC236}">
                <a16:creationId xmlns:a16="http://schemas.microsoft.com/office/drawing/2014/main" id="{C34B8BBF-CD4C-417F-8F96-3E39CA26CEE1}"/>
              </a:ext>
            </a:extLst>
          </p:cNvPr>
          <p:cNvSpPr/>
          <p:nvPr/>
        </p:nvSpPr>
        <p:spPr>
          <a:xfrm>
            <a:off x="4811485" y="2445658"/>
            <a:ext cx="529772" cy="263434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FDC25F0-88C4-42CC-8A9A-4E93A2205D17}"/>
              </a:ext>
            </a:extLst>
          </p:cNvPr>
          <p:cNvSpPr/>
          <p:nvPr/>
        </p:nvSpPr>
        <p:spPr>
          <a:xfrm>
            <a:off x="5508360" y="1241542"/>
            <a:ext cx="3468725" cy="6437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50000"/>
                  </a:schemeClr>
                </a:solidFill>
              </a:rPr>
              <a:t>Selected Dataset </a:t>
            </a:r>
          </a:p>
          <a:p>
            <a:r>
              <a:rPr lang="en-US" sz="1000" b="1" dirty="0">
                <a:solidFill>
                  <a:schemeClr val="tx1">
                    <a:lumMod val="50000"/>
                  </a:schemeClr>
                </a:solidFill>
              </a:rPr>
              <a:t>Criteria :</a:t>
            </a:r>
            <a:r>
              <a:rPr lang="en-US" sz="1000" dirty="0">
                <a:solidFill>
                  <a:schemeClr val="tx1">
                    <a:lumMod val="50000"/>
                  </a:schemeClr>
                </a:solidFill>
              </a:rPr>
              <a:t> highest Area Under Curve [AUC] scores</a:t>
            </a:r>
          </a:p>
          <a:p>
            <a:r>
              <a:rPr lang="en-US" sz="1000" b="1" dirty="0">
                <a:solidFill>
                  <a:schemeClr val="tx1">
                    <a:lumMod val="50000"/>
                  </a:schemeClr>
                </a:solidFill>
              </a:rPr>
              <a:t>Dataset:</a:t>
            </a:r>
            <a:r>
              <a:rPr lang="en-US" sz="1000" dirty="0">
                <a:solidFill>
                  <a:schemeClr val="tx1">
                    <a:lumMod val="50000"/>
                  </a:schemeClr>
                </a:solidFill>
              </a:rPr>
              <a:t> Dropping unique ‘</a:t>
            </a:r>
            <a:r>
              <a:rPr lang="en-US" sz="1000" dirty="0" err="1">
                <a:solidFill>
                  <a:schemeClr val="tx1">
                    <a:lumMod val="50000"/>
                  </a:schemeClr>
                </a:solidFill>
              </a:rPr>
              <a:t>encounter_id</a:t>
            </a:r>
            <a:r>
              <a:rPr lang="en-US" sz="1000" dirty="0">
                <a:solidFill>
                  <a:schemeClr val="tx1">
                    <a:lumMod val="50000"/>
                  </a:schemeClr>
                </a:solidFill>
              </a:rPr>
              <a:t>’ </a:t>
            </a:r>
          </a:p>
          <a:p>
            <a:r>
              <a:rPr lang="en-US" sz="1000" dirty="0">
                <a:solidFill>
                  <a:schemeClr val="tx1">
                    <a:lumMod val="50000"/>
                  </a:schemeClr>
                </a:solidFill>
              </a:rPr>
              <a:t>               Train/test : 70:30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9"/>
          <p:cNvSpPr txBox="1">
            <a:spLocks noGrp="1"/>
          </p:cNvSpPr>
          <p:nvPr>
            <p:ph type="title"/>
          </p:nvPr>
        </p:nvSpPr>
        <p:spPr>
          <a:xfrm>
            <a:off x="193189" y="503247"/>
            <a:ext cx="5496600" cy="58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Results - Summary (Part 2)</a:t>
            </a:r>
            <a:endParaRPr dirty="0"/>
          </a:p>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3FEB9B7B-17BD-41A8-9A4A-852C5F6B81A7}"/>
              </a:ext>
            </a:extLst>
          </p:cNvPr>
          <p:cNvPicPr>
            <a:picLocks noChangeAspect="1"/>
          </p:cNvPicPr>
          <p:nvPr/>
        </p:nvPicPr>
        <p:blipFill>
          <a:blip r:embed="rId3"/>
          <a:stretch>
            <a:fillRect/>
          </a:stretch>
        </p:blipFill>
        <p:spPr>
          <a:xfrm>
            <a:off x="1894115" y="1230033"/>
            <a:ext cx="5817421" cy="3749601"/>
          </a:xfrm>
          <a:prstGeom prst="rect">
            <a:avLst/>
          </a:prstGeom>
        </p:spPr>
      </p:pic>
      <p:sp>
        <p:nvSpPr>
          <p:cNvPr id="4" name="Rectangle 3">
            <a:extLst>
              <a:ext uri="{FF2B5EF4-FFF2-40B4-BE49-F238E27FC236}">
                <a16:creationId xmlns:a16="http://schemas.microsoft.com/office/drawing/2014/main" id="{06FF637A-C8E7-4518-BAE4-EFB90EC31EFA}"/>
              </a:ext>
            </a:extLst>
          </p:cNvPr>
          <p:cNvSpPr/>
          <p:nvPr/>
        </p:nvSpPr>
        <p:spPr>
          <a:xfrm>
            <a:off x="5283200" y="1698171"/>
            <a:ext cx="529771" cy="328146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0"/>
          <p:cNvSpPr txBox="1">
            <a:spLocks noGrp="1"/>
          </p:cNvSpPr>
          <p:nvPr>
            <p:ph type="title"/>
          </p:nvPr>
        </p:nvSpPr>
        <p:spPr>
          <a:xfrm>
            <a:off x="287750" y="568175"/>
            <a:ext cx="3560100" cy="58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Results</a:t>
            </a:r>
            <a:endParaRPr/>
          </a:p>
        </p:txBody>
      </p:sp>
      <p:grpSp>
        <p:nvGrpSpPr>
          <p:cNvPr id="504" name="Google Shape;504;p40"/>
          <p:cNvGrpSpPr/>
          <p:nvPr/>
        </p:nvGrpSpPr>
        <p:grpSpPr>
          <a:xfrm>
            <a:off x="4641450" y="1359347"/>
            <a:ext cx="4281761" cy="3672088"/>
            <a:chOff x="6212555" y="1134551"/>
            <a:chExt cx="2632500" cy="3586724"/>
          </a:xfrm>
        </p:grpSpPr>
        <p:sp>
          <p:nvSpPr>
            <p:cNvPr id="505" name="Google Shape;505;p40"/>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0"/>
            <p:cNvSpPr txBox="1"/>
            <p:nvPr/>
          </p:nvSpPr>
          <p:spPr>
            <a:xfrm>
              <a:off x="6212555" y="1134551"/>
              <a:ext cx="2632500" cy="724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Light Gradient Boosting Model (Light GBM)</a:t>
              </a:r>
              <a:endParaRPr b="1"/>
            </a:p>
          </p:txBody>
        </p:sp>
      </p:grpSp>
      <p:sp>
        <p:nvSpPr>
          <p:cNvPr id="507" name="Google Shape;507;p40"/>
          <p:cNvSpPr txBox="1">
            <a:spLocks noGrp="1"/>
          </p:cNvSpPr>
          <p:nvPr>
            <p:ph type="body" idx="2"/>
          </p:nvPr>
        </p:nvSpPr>
        <p:spPr>
          <a:xfrm>
            <a:off x="4641450" y="461175"/>
            <a:ext cx="4075200" cy="41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rPr>
              <a:t>LightGBM</a:t>
            </a:r>
            <a:endParaRPr sz="1800" b="1">
              <a:solidFill>
                <a:schemeClr val="lt1"/>
              </a:solidFill>
            </a:endParaRPr>
          </a:p>
        </p:txBody>
      </p:sp>
      <p:sp>
        <p:nvSpPr>
          <p:cNvPr id="508" name="Google Shape;508;p40"/>
          <p:cNvSpPr txBox="1">
            <a:spLocks noGrp="1"/>
          </p:cNvSpPr>
          <p:nvPr>
            <p:ph type="body" idx="2"/>
          </p:nvPr>
        </p:nvSpPr>
        <p:spPr>
          <a:xfrm>
            <a:off x="4641375" y="1809400"/>
            <a:ext cx="4347300" cy="3174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endParaRPr sz="1400">
              <a:solidFill>
                <a:srgbClr val="000000"/>
              </a:solidFill>
              <a:latin typeface="Arial"/>
              <a:ea typeface="Arial"/>
              <a:cs typeface="Arial"/>
              <a:sym typeface="Arial"/>
            </a:endParaRPr>
          </a:p>
          <a:p>
            <a:pPr marL="0" lvl="0" indent="0" algn="ctr" rtl="0">
              <a:lnSpc>
                <a:spcPct val="100000"/>
              </a:lnSpc>
              <a:spcBef>
                <a:spcPts val="0"/>
              </a:spcBef>
              <a:spcAft>
                <a:spcPts val="0"/>
              </a:spcAft>
              <a:buNone/>
            </a:pPr>
            <a:endParaRPr sz="1400">
              <a:solidFill>
                <a:srgbClr val="000000"/>
              </a:solidFill>
              <a:latin typeface="Arial"/>
              <a:ea typeface="Arial"/>
              <a:cs typeface="Arial"/>
              <a:sym typeface="Arial"/>
            </a:endParaRPr>
          </a:p>
          <a:p>
            <a:pPr marL="0" lvl="0" indent="0" algn="l" rtl="0">
              <a:spcBef>
                <a:spcPts val="0"/>
              </a:spcBef>
              <a:spcAft>
                <a:spcPts val="1600"/>
              </a:spcAft>
              <a:buNone/>
            </a:pPr>
            <a:r>
              <a:rPr lang="en" sz="1200"/>
              <a:t>Curve for 70:30 whole train vs. unique test, with AUC = .649</a:t>
            </a:r>
            <a:endParaRPr sz="1200"/>
          </a:p>
        </p:txBody>
      </p:sp>
      <p:pic>
        <p:nvPicPr>
          <p:cNvPr id="509" name="Google Shape;509;p40"/>
          <p:cNvPicPr preferRelativeResize="0"/>
          <p:nvPr/>
        </p:nvPicPr>
        <p:blipFill>
          <a:blip r:embed="rId3">
            <a:alphaModFix/>
          </a:blip>
          <a:stretch>
            <a:fillRect/>
          </a:stretch>
        </p:blipFill>
        <p:spPr>
          <a:xfrm>
            <a:off x="5158550" y="2538828"/>
            <a:ext cx="3473901" cy="2445399"/>
          </a:xfrm>
          <a:prstGeom prst="rect">
            <a:avLst/>
          </a:prstGeom>
          <a:noFill/>
          <a:ln>
            <a:noFill/>
          </a:ln>
        </p:spPr>
      </p:pic>
      <p:sp>
        <p:nvSpPr>
          <p:cNvPr id="510" name="Google Shape;510;p40"/>
          <p:cNvSpPr txBox="1">
            <a:spLocks noGrp="1"/>
          </p:cNvSpPr>
          <p:nvPr>
            <p:ph type="body" idx="2"/>
          </p:nvPr>
        </p:nvSpPr>
        <p:spPr>
          <a:xfrm>
            <a:off x="151425" y="1809625"/>
            <a:ext cx="4281900" cy="31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a:p>
            <a:pPr marL="0" lvl="0" indent="0" algn="l" rtl="0">
              <a:spcBef>
                <a:spcPts val="1600"/>
              </a:spcBef>
              <a:spcAft>
                <a:spcPts val="1600"/>
              </a:spcAft>
              <a:buNone/>
            </a:pPr>
            <a:r>
              <a:rPr lang="en" sz="1200"/>
              <a:t>Curve for 70:30 whole train vs. unique test, with AUC = .585</a:t>
            </a:r>
            <a:endParaRPr sz="1200"/>
          </a:p>
        </p:txBody>
      </p:sp>
      <p:pic>
        <p:nvPicPr>
          <p:cNvPr id="511" name="Google Shape;511;p40"/>
          <p:cNvPicPr preferRelativeResize="0"/>
          <p:nvPr/>
        </p:nvPicPr>
        <p:blipFill>
          <a:blip r:embed="rId4">
            <a:alphaModFix/>
          </a:blip>
          <a:stretch>
            <a:fillRect/>
          </a:stretch>
        </p:blipFill>
        <p:spPr>
          <a:xfrm>
            <a:off x="555437" y="2571750"/>
            <a:ext cx="3473877" cy="2444426"/>
          </a:xfrm>
          <a:prstGeom prst="rect">
            <a:avLst/>
          </a:prstGeom>
          <a:noFill/>
          <a:ln>
            <a:noFill/>
          </a:ln>
        </p:spPr>
      </p:pic>
      <p:grpSp>
        <p:nvGrpSpPr>
          <p:cNvPr id="512" name="Google Shape;512;p40"/>
          <p:cNvGrpSpPr/>
          <p:nvPr/>
        </p:nvGrpSpPr>
        <p:grpSpPr>
          <a:xfrm>
            <a:off x="151498" y="1359350"/>
            <a:ext cx="4281761" cy="3715536"/>
            <a:chOff x="6212552" y="1304864"/>
            <a:chExt cx="2632500" cy="2776518"/>
          </a:xfrm>
        </p:grpSpPr>
        <p:sp>
          <p:nvSpPr>
            <p:cNvPr id="513" name="Google Shape;513;p40"/>
            <p:cNvSpPr/>
            <p:nvPr/>
          </p:nvSpPr>
          <p:spPr>
            <a:xfrm>
              <a:off x="6215397" y="1304881"/>
              <a:ext cx="2628900" cy="277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txBox="1"/>
            <p:nvPr/>
          </p:nvSpPr>
          <p:spPr>
            <a:xfrm>
              <a:off x="6212552" y="1304864"/>
              <a:ext cx="2632500" cy="554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Logistic Regression</a:t>
              </a:r>
              <a:endParaRPr sz="1100" b="1"/>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1"/>
          <p:cNvSpPr txBox="1">
            <a:spLocks noGrp="1"/>
          </p:cNvSpPr>
          <p:nvPr>
            <p:ph type="title"/>
          </p:nvPr>
        </p:nvSpPr>
        <p:spPr>
          <a:xfrm>
            <a:off x="491525" y="624725"/>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latin typeface="Calibri"/>
                <a:ea typeface="Calibri"/>
                <a:cs typeface="Calibri"/>
                <a:sym typeface="Calibri"/>
              </a:rPr>
              <a:t>Feature Importance by Weight</a:t>
            </a:r>
            <a:endParaRPr/>
          </a:p>
        </p:txBody>
      </p:sp>
      <p:sp>
        <p:nvSpPr>
          <p:cNvPr id="520" name="Google Shape;520;p41"/>
          <p:cNvSpPr/>
          <p:nvPr/>
        </p:nvSpPr>
        <p:spPr>
          <a:xfrm>
            <a:off x="836950" y="1408550"/>
            <a:ext cx="7989300" cy="364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600" b="1">
              <a:solidFill>
                <a:srgbClr val="222222"/>
              </a:solidFill>
              <a:latin typeface="Lato"/>
              <a:ea typeface="Lato"/>
              <a:cs typeface="Lato"/>
              <a:sym typeface="Lato"/>
            </a:endParaRPr>
          </a:p>
          <a:p>
            <a:pPr marL="0" lvl="0" indent="0" algn="l" rtl="0">
              <a:spcBef>
                <a:spcPts val="0"/>
              </a:spcBef>
              <a:spcAft>
                <a:spcPts val="0"/>
              </a:spcAft>
              <a:buNone/>
            </a:pPr>
            <a:endParaRPr sz="1600" b="1">
              <a:solidFill>
                <a:srgbClr val="222222"/>
              </a:solidFill>
              <a:latin typeface="Lato"/>
              <a:ea typeface="Lato"/>
              <a:cs typeface="Lato"/>
              <a:sym typeface="Lato"/>
            </a:endParaRPr>
          </a:p>
        </p:txBody>
      </p:sp>
      <p:pic>
        <p:nvPicPr>
          <p:cNvPr id="521" name="Google Shape;521;p41"/>
          <p:cNvPicPr preferRelativeResize="0"/>
          <p:nvPr/>
        </p:nvPicPr>
        <p:blipFill>
          <a:blip r:embed="rId3">
            <a:alphaModFix/>
          </a:blip>
          <a:stretch>
            <a:fillRect/>
          </a:stretch>
        </p:blipFill>
        <p:spPr>
          <a:xfrm>
            <a:off x="1390400" y="1590300"/>
            <a:ext cx="6789524" cy="3298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a:t>
            </a:r>
            <a:r>
              <a:rPr lang="en" sz="2400"/>
              <a:t>Background and Objective</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7" name="Google Shape;527;p42"/>
          <p:cNvSpPr txBox="1">
            <a:spLocks noGrp="1"/>
          </p:cNvSpPr>
          <p:nvPr>
            <p:ph type="title"/>
          </p:nvPr>
        </p:nvSpPr>
        <p:spPr>
          <a:xfrm>
            <a:off x="461300" y="659050"/>
            <a:ext cx="5551500" cy="58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latin typeface="Calibri"/>
                <a:ea typeface="Calibri"/>
                <a:cs typeface="Calibri"/>
                <a:sym typeface="Calibri"/>
              </a:rPr>
              <a:t>Lift Analysis Summary</a:t>
            </a:r>
            <a:endParaRPr sz="2400">
              <a:solidFill>
                <a:srgbClr val="000000"/>
              </a:solidFill>
              <a:latin typeface="Calibri"/>
              <a:ea typeface="Calibri"/>
              <a:cs typeface="Calibri"/>
              <a:sym typeface="Calibri"/>
            </a:endParaRPr>
          </a:p>
          <a:p>
            <a:pPr marL="0" lvl="0" indent="0" algn="l" rtl="0">
              <a:spcBef>
                <a:spcPts val="0"/>
              </a:spcBef>
              <a:spcAft>
                <a:spcPts val="0"/>
              </a:spcAft>
              <a:buNone/>
            </a:pPr>
            <a:endParaRPr sz="1400">
              <a:solidFill>
                <a:srgbClr val="000000"/>
              </a:solidFill>
              <a:latin typeface="Calibri"/>
              <a:ea typeface="Calibri"/>
              <a:cs typeface="Calibri"/>
              <a:sym typeface="Calibri"/>
            </a:endParaRPr>
          </a:p>
          <a:p>
            <a:pPr marL="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8" name="Google Shape;528;p42"/>
          <p:cNvSpPr txBox="1">
            <a:spLocks noGrp="1"/>
          </p:cNvSpPr>
          <p:nvPr>
            <p:ph type="body" idx="2"/>
          </p:nvPr>
        </p:nvSpPr>
        <p:spPr>
          <a:xfrm>
            <a:off x="4641450" y="461175"/>
            <a:ext cx="4075200" cy="41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rPr>
              <a:t>LightGBM</a:t>
            </a:r>
            <a:endParaRPr sz="1800" b="1">
              <a:solidFill>
                <a:schemeClr val="lt1"/>
              </a:solidFill>
            </a:endParaRPr>
          </a:p>
        </p:txBody>
      </p:sp>
      <p:sp>
        <p:nvSpPr>
          <p:cNvPr id="530" name="Google Shape;530;p42"/>
          <p:cNvSpPr txBox="1">
            <a:spLocks noGrp="1"/>
          </p:cNvSpPr>
          <p:nvPr>
            <p:ph type="title"/>
          </p:nvPr>
        </p:nvSpPr>
        <p:spPr>
          <a:xfrm>
            <a:off x="497675" y="1513800"/>
            <a:ext cx="3455400" cy="453300"/>
          </a:xfrm>
          <a:prstGeom prst="rect">
            <a:avLst/>
          </a:prstGeom>
          <a:solidFill>
            <a:srgbClr val="F4CCCC"/>
          </a:solidFill>
          <a:ln w="9525"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latin typeface="Calibri"/>
                <a:ea typeface="Calibri"/>
                <a:cs typeface="Calibri"/>
                <a:sym typeface="Calibri"/>
              </a:rPr>
              <a:t>L</a:t>
            </a:r>
            <a:r>
              <a:rPr lang="en" sz="1800">
                <a:solidFill>
                  <a:srgbClr val="000000"/>
                </a:solidFill>
                <a:latin typeface="Calibri"/>
                <a:ea typeface="Calibri"/>
                <a:cs typeface="Calibri"/>
                <a:sym typeface="Calibri"/>
              </a:rPr>
              <a:t>ightGBM: </a:t>
            </a:r>
            <a:r>
              <a:rPr lang="en" sz="1400">
                <a:solidFill>
                  <a:srgbClr val="000000"/>
                </a:solidFill>
                <a:latin typeface="Calibri"/>
                <a:ea typeface="Calibri"/>
                <a:cs typeface="Calibri"/>
                <a:sym typeface="Calibri"/>
              </a:rPr>
              <a:t>Readmitted Under 30 Days</a:t>
            </a:r>
            <a:endParaRPr sz="1400">
              <a:solidFill>
                <a:srgbClr val="000000"/>
              </a:solidFill>
              <a:latin typeface="Calibri"/>
              <a:ea typeface="Calibri"/>
              <a:cs typeface="Calibri"/>
              <a:sym typeface="Calibri"/>
            </a:endParaRPr>
          </a:p>
          <a:p>
            <a:pPr marL="0" lvl="0" indent="0" algn="l" rtl="0">
              <a:spcBef>
                <a:spcPts val="0"/>
              </a:spcBef>
              <a:spcAft>
                <a:spcPts val="0"/>
              </a:spcAft>
              <a:buNone/>
            </a:pPr>
            <a:endParaRPr sz="2400">
              <a:solidFill>
                <a:srgbClr val="000000"/>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30F762C-F2E6-41D1-878C-C72E15878B6A}"/>
                  </a:ext>
                </a:extLst>
              </p:cNvPr>
              <p:cNvSpPr txBox="1"/>
              <p:nvPr/>
            </p:nvSpPr>
            <p:spPr>
              <a:xfrm>
                <a:off x="6433714" y="1381481"/>
                <a:ext cx="2468368" cy="383375"/>
              </a:xfrm>
              <a:prstGeom prst="rect">
                <a:avLst/>
              </a:prstGeom>
              <a:solidFill>
                <a:schemeClr val="accent5">
                  <a:lumMod val="20000"/>
                  <a:lumOff val="8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𝐿𝑖𝑓𝑡</m:t>
                      </m:r>
                      <m:r>
                        <a:rPr lang="en-US" sz="1200" b="0" i="1" smtClean="0">
                          <a:latin typeface="Cambria Math" panose="02040503050406030204" pitchFamily="18" charset="0"/>
                        </a:rPr>
                        <m:t> </m:t>
                      </m:r>
                      <m:r>
                        <a:rPr lang="en-US" sz="1200" b="0" i="1" smtClean="0">
                          <a:latin typeface="Cambria Math" panose="02040503050406030204" pitchFamily="18" charset="0"/>
                        </a:rPr>
                        <m:t>𝑉𝑎𝑙𝑢𝑒𝑠</m:t>
                      </m:r>
                      <m:r>
                        <a:rPr lang="en-US" sz="120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𝑅𝑒𝑎𝑑𝑚𝑖𝑡𝑡𝑒𝑑</m:t>
                          </m:r>
                          <m:r>
                            <a:rPr lang="en-US" sz="1200" b="0" i="1" smtClean="0">
                              <a:latin typeface="Cambria Math" panose="02040503050406030204" pitchFamily="18" charset="0"/>
                            </a:rPr>
                            <m:t> </m:t>
                          </m:r>
                          <m:r>
                            <a:rPr lang="en-US" sz="1200" b="0" i="1" smtClean="0">
                              <a:latin typeface="Cambria Math" panose="02040503050406030204" pitchFamily="18" charset="0"/>
                            </a:rPr>
                            <m:t>𝑅𝑎𝑡𝑖𝑜</m:t>
                          </m:r>
                        </m:num>
                        <m:den>
                          <m:r>
                            <m:rPr>
                              <m:sty m:val="p"/>
                            </m:rPr>
                            <a:rPr lang="en-US" sz="1200" i="1">
                              <a:latin typeface="Cambria Math" panose="02040503050406030204" pitchFamily="18" charset="0"/>
                            </a:rPr>
                            <m:t>Σ</m:t>
                          </m:r>
                          <m:r>
                            <a:rPr lang="en-US" sz="1200" b="0" i="1" smtClean="0">
                              <a:latin typeface="Cambria Math" panose="02040503050406030204" pitchFamily="18" charset="0"/>
                            </a:rPr>
                            <m:t>(</m:t>
                          </m:r>
                          <m:r>
                            <a:rPr lang="en-US" sz="1200" b="0" i="1" smtClean="0">
                              <a:latin typeface="Cambria Math" panose="02040503050406030204" pitchFamily="18" charset="0"/>
                            </a:rPr>
                            <m:t>𝑅𝑒𝑎𝑑𝑚𝑖𝑡𝑡𝑒𝑑</m:t>
                          </m:r>
                          <m:r>
                            <a:rPr lang="en-US" sz="1200" b="0" i="1" smtClean="0">
                              <a:latin typeface="Cambria Math" panose="02040503050406030204" pitchFamily="18" charset="0"/>
                            </a:rPr>
                            <m:t> </m:t>
                          </m:r>
                          <m:r>
                            <a:rPr lang="en-US" sz="1200" b="0" i="1" smtClean="0">
                              <a:latin typeface="Cambria Math" panose="02040503050406030204" pitchFamily="18" charset="0"/>
                            </a:rPr>
                            <m:t>𝑅𝑎𝑡𝑖𝑜</m:t>
                          </m:r>
                          <m:r>
                            <a:rPr lang="en-US" sz="1200" b="0" i="1" smtClean="0">
                              <a:latin typeface="Cambria Math" panose="02040503050406030204" pitchFamily="18" charset="0"/>
                            </a:rPr>
                            <m:t>)</m:t>
                          </m:r>
                        </m:den>
                      </m:f>
                    </m:oMath>
                  </m:oMathPara>
                </a14:m>
                <a:endParaRPr lang="en-US" dirty="0"/>
              </a:p>
            </p:txBody>
          </p:sp>
        </mc:Choice>
        <mc:Fallback xmlns="">
          <p:sp>
            <p:nvSpPr>
              <p:cNvPr id="4" name="TextBox 3">
                <a:extLst>
                  <a:ext uri="{FF2B5EF4-FFF2-40B4-BE49-F238E27FC236}">
                    <a16:creationId xmlns:a16="http://schemas.microsoft.com/office/drawing/2014/main" id="{F30F762C-F2E6-41D1-878C-C72E15878B6A}"/>
                  </a:ext>
                </a:extLst>
              </p:cNvPr>
              <p:cNvSpPr txBox="1">
                <a:spLocks noRot="1" noChangeAspect="1" noMove="1" noResize="1" noEditPoints="1" noAdjustHandles="1" noChangeArrowheads="1" noChangeShapeType="1" noTextEdit="1"/>
              </p:cNvSpPr>
              <p:nvPr/>
            </p:nvSpPr>
            <p:spPr>
              <a:xfrm>
                <a:off x="6433714" y="1381481"/>
                <a:ext cx="2468368" cy="383375"/>
              </a:xfrm>
              <a:prstGeom prst="rect">
                <a:avLst/>
              </a:prstGeom>
              <a:blipFill>
                <a:blip r:embed="rId3"/>
                <a:stretch>
                  <a:fillRect l="-1728" t="-3175" r="-1728" b="-1904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E9898CA-DE4B-4764-8F25-9761FC7CE36B}"/>
              </a:ext>
            </a:extLst>
          </p:cNvPr>
          <p:cNvPicPr>
            <a:picLocks noChangeAspect="1"/>
          </p:cNvPicPr>
          <p:nvPr/>
        </p:nvPicPr>
        <p:blipFill>
          <a:blip r:embed="rId4"/>
          <a:stretch>
            <a:fillRect/>
          </a:stretch>
        </p:blipFill>
        <p:spPr>
          <a:xfrm>
            <a:off x="406401" y="2110476"/>
            <a:ext cx="8495682" cy="2940034"/>
          </a:xfrm>
          <a:prstGeom prst="rect">
            <a:avLst/>
          </a:prstGeom>
        </p:spPr>
      </p:pic>
      <p:sp>
        <p:nvSpPr>
          <p:cNvPr id="7" name="Arrow: Down 6">
            <a:extLst>
              <a:ext uri="{FF2B5EF4-FFF2-40B4-BE49-F238E27FC236}">
                <a16:creationId xmlns:a16="http://schemas.microsoft.com/office/drawing/2014/main" id="{21647D6C-D9DF-4F75-B3F3-3AAA343CC2A2}"/>
              </a:ext>
            </a:extLst>
          </p:cNvPr>
          <p:cNvSpPr/>
          <p:nvPr/>
        </p:nvSpPr>
        <p:spPr>
          <a:xfrm>
            <a:off x="8403771" y="1847422"/>
            <a:ext cx="145143" cy="180488"/>
          </a:xfrm>
          <a:prstGeom prst="downArrow">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3"/>
          <p:cNvSpPr txBox="1">
            <a:spLocks noGrp="1"/>
          </p:cNvSpPr>
          <p:nvPr>
            <p:ph type="title"/>
          </p:nvPr>
        </p:nvSpPr>
        <p:spPr>
          <a:xfrm>
            <a:off x="437000" y="57930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Financial Analysis</a:t>
            </a:r>
            <a:endParaRPr/>
          </a:p>
        </p:txBody>
      </p:sp>
      <p:sp>
        <p:nvSpPr>
          <p:cNvPr id="536" name="Google Shape;536;p43"/>
          <p:cNvSpPr txBox="1">
            <a:spLocks noGrp="1"/>
          </p:cNvSpPr>
          <p:nvPr>
            <p:ph type="body" idx="4294967295"/>
          </p:nvPr>
        </p:nvSpPr>
        <p:spPr>
          <a:xfrm>
            <a:off x="836950" y="1426600"/>
            <a:ext cx="7989300" cy="461400"/>
          </a:xfrm>
          <a:prstGeom prst="rect">
            <a:avLst/>
          </a:prstGeom>
          <a:solidFill>
            <a:schemeClr val="dk1"/>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Lift Analysis Method</a:t>
            </a:r>
            <a:endParaRPr>
              <a:solidFill>
                <a:schemeClr val="lt1"/>
              </a:solidFill>
            </a:endParaRPr>
          </a:p>
        </p:txBody>
      </p:sp>
      <p:sp>
        <p:nvSpPr>
          <p:cNvPr id="537" name="Google Shape;537;p43"/>
          <p:cNvSpPr txBox="1">
            <a:spLocks noGrp="1"/>
          </p:cNvSpPr>
          <p:nvPr>
            <p:ph type="body" idx="4294967295"/>
          </p:nvPr>
        </p:nvSpPr>
        <p:spPr>
          <a:xfrm>
            <a:off x="878250" y="1972025"/>
            <a:ext cx="7841400" cy="474814"/>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400" dirty="0"/>
              <a:t>Definition: “High-risk” - Lift Score &gt; 1 </a:t>
            </a:r>
            <a:endParaRPr sz="1400" dirty="0"/>
          </a:p>
        </p:txBody>
      </p:sp>
      <p:graphicFrame>
        <p:nvGraphicFramePr>
          <p:cNvPr id="538" name="Google Shape;538;p43"/>
          <p:cNvGraphicFramePr/>
          <p:nvPr>
            <p:extLst>
              <p:ext uri="{D42A27DB-BD31-4B8C-83A1-F6EECF244321}">
                <p14:modId xmlns:p14="http://schemas.microsoft.com/office/powerpoint/2010/main" val="2460014269"/>
              </p:ext>
            </p:extLst>
          </p:nvPr>
        </p:nvGraphicFramePr>
        <p:xfrm>
          <a:off x="1022937" y="2446839"/>
          <a:ext cx="7696713" cy="1551848"/>
        </p:xfrm>
        <a:graphic>
          <a:graphicData uri="http://schemas.openxmlformats.org/drawingml/2006/table">
            <a:tbl>
              <a:tblPr>
                <a:noFill/>
                <a:tableStyleId>{B304F156-D4B2-4761-8CFF-9DEDD3E5ED6A}</a:tableStyleId>
              </a:tblPr>
              <a:tblGrid>
                <a:gridCol w="1042256">
                  <a:extLst>
                    <a:ext uri="{9D8B030D-6E8A-4147-A177-3AD203B41FA5}">
                      <a16:colId xmlns:a16="http://schemas.microsoft.com/office/drawing/2014/main" val="20000"/>
                    </a:ext>
                  </a:extLst>
                </a:gridCol>
                <a:gridCol w="1146482">
                  <a:extLst>
                    <a:ext uri="{9D8B030D-6E8A-4147-A177-3AD203B41FA5}">
                      <a16:colId xmlns:a16="http://schemas.microsoft.com/office/drawing/2014/main" val="20001"/>
                    </a:ext>
                  </a:extLst>
                </a:gridCol>
                <a:gridCol w="1274780">
                  <a:extLst>
                    <a:ext uri="{9D8B030D-6E8A-4147-A177-3AD203B41FA5}">
                      <a16:colId xmlns:a16="http://schemas.microsoft.com/office/drawing/2014/main" val="20002"/>
                    </a:ext>
                  </a:extLst>
                </a:gridCol>
                <a:gridCol w="721556">
                  <a:extLst>
                    <a:ext uri="{9D8B030D-6E8A-4147-A177-3AD203B41FA5}">
                      <a16:colId xmlns:a16="http://schemas.microsoft.com/office/drawing/2014/main" val="20003"/>
                    </a:ext>
                  </a:extLst>
                </a:gridCol>
                <a:gridCol w="1114429">
                  <a:extLst>
                    <a:ext uri="{9D8B030D-6E8A-4147-A177-3AD203B41FA5}">
                      <a16:colId xmlns:a16="http://schemas.microsoft.com/office/drawing/2014/main" val="20004"/>
                    </a:ext>
                  </a:extLst>
                </a:gridCol>
                <a:gridCol w="745627">
                  <a:extLst>
                    <a:ext uri="{9D8B030D-6E8A-4147-A177-3AD203B41FA5}">
                      <a16:colId xmlns:a16="http://schemas.microsoft.com/office/drawing/2014/main" val="20005"/>
                    </a:ext>
                  </a:extLst>
                </a:gridCol>
                <a:gridCol w="1651583">
                  <a:extLst>
                    <a:ext uri="{9D8B030D-6E8A-4147-A177-3AD203B41FA5}">
                      <a16:colId xmlns:a16="http://schemas.microsoft.com/office/drawing/2014/main" val="20006"/>
                    </a:ext>
                  </a:extLst>
                </a:gridCol>
              </a:tblGrid>
              <a:tr h="498104">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Quantile Rank</a:t>
                      </a:r>
                      <a:endParaRPr sz="1200" b="1">
                        <a:latin typeface="Calibri"/>
                        <a:ea typeface="Calibri"/>
                        <a:cs typeface="Calibri"/>
                        <a:sym typeface="Calibri"/>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0000"/>
                    </a:solidFill>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Unique Patients</a:t>
                      </a:r>
                      <a:endParaRPr sz="1200" b="1">
                        <a:latin typeface="Calibri"/>
                        <a:ea typeface="Calibri"/>
                        <a:cs typeface="Calibri"/>
                        <a:sym typeface="Calibri"/>
                      </a:endParaRPr>
                    </a:p>
                    <a:p>
                      <a:pPr marL="0" lvl="0" indent="0" algn="ctr" rtl="0">
                        <a:lnSpc>
                          <a:spcPct val="115000"/>
                        </a:lnSpc>
                        <a:spcBef>
                          <a:spcPts val="0"/>
                        </a:spcBef>
                        <a:spcAft>
                          <a:spcPts val="0"/>
                        </a:spcAft>
                        <a:buNone/>
                      </a:pPr>
                      <a:r>
                        <a:rPr lang="en" sz="1200" b="1">
                          <a:latin typeface="Calibri"/>
                          <a:ea typeface="Calibri"/>
                          <a:cs typeface="Calibri"/>
                          <a:sym typeface="Calibri"/>
                        </a:rPr>
                        <a:t>(Quantile)</a:t>
                      </a:r>
                      <a:endParaRPr sz="1200" b="1">
                        <a:latin typeface="Calibri"/>
                        <a:ea typeface="Calibri"/>
                        <a:cs typeface="Calibri"/>
                        <a:sym typeface="Calibri"/>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0000"/>
                    </a:solidFill>
                  </a:tcPr>
                </a:tc>
                <a:tc>
                  <a:txBody>
                    <a:bodyPr/>
                    <a:lstStyle/>
                    <a:p>
                      <a:pPr marL="0" lvl="0" indent="0" algn="ctr" rtl="0">
                        <a:lnSpc>
                          <a:spcPct val="115000"/>
                        </a:lnSpc>
                        <a:spcBef>
                          <a:spcPts val="0"/>
                        </a:spcBef>
                        <a:spcAft>
                          <a:spcPts val="0"/>
                        </a:spcAft>
                        <a:buNone/>
                      </a:pPr>
                      <a:r>
                        <a:rPr lang="en" sz="1200" b="1" dirty="0">
                          <a:latin typeface="Calibri"/>
                          <a:ea typeface="Calibri"/>
                          <a:cs typeface="Calibri"/>
                          <a:sym typeface="Calibri"/>
                        </a:rPr>
                        <a:t>Actual Readmitted</a:t>
                      </a:r>
                      <a:endParaRPr sz="1200" b="1" dirty="0">
                        <a:latin typeface="Calibri"/>
                        <a:ea typeface="Calibri"/>
                        <a:cs typeface="Calibri"/>
                        <a:sym typeface="Calibri"/>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0000"/>
                    </a:solidFill>
                  </a:tcPr>
                </a:tc>
                <a:tc>
                  <a:txBody>
                    <a:bodyPr/>
                    <a:lstStyle/>
                    <a:p>
                      <a:pPr marL="0" lvl="0" indent="0" algn="ctr" rtl="0">
                        <a:lnSpc>
                          <a:spcPct val="115000"/>
                        </a:lnSpc>
                        <a:spcBef>
                          <a:spcPts val="0"/>
                        </a:spcBef>
                        <a:spcAft>
                          <a:spcPts val="0"/>
                        </a:spcAft>
                        <a:buNone/>
                      </a:pPr>
                      <a:r>
                        <a:rPr lang="en" sz="1200" b="1" dirty="0">
                          <a:latin typeface="Calibri"/>
                          <a:ea typeface="Calibri"/>
                          <a:cs typeface="Calibri"/>
                          <a:sym typeface="Calibri"/>
                        </a:rPr>
                        <a:t>Avg. Prob</a:t>
                      </a:r>
                      <a:endParaRPr sz="1200" b="1" dirty="0">
                        <a:latin typeface="Calibri"/>
                        <a:ea typeface="Calibri"/>
                        <a:cs typeface="Calibri"/>
                        <a:sym typeface="Calibri"/>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0000"/>
                    </a:solidFill>
                  </a:tcPr>
                </a:tc>
                <a:tc>
                  <a:txBody>
                    <a:bodyPr/>
                    <a:lstStyle/>
                    <a:p>
                      <a:pPr marL="0" lvl="0" indent="0" algn="ctr" rtl="0">
                        <a:lnSpc>
                          <a:spcPct val="115000"/>
                        </a:lnSpc>
                        <a:spcBef>
                          <a:spcPts val="0"/>
                        </a:spcBef>
                        <a:spcAft>
                          <a:spcPts val="0"/>
                        </a:spcAft>
                        <a:buNone/>
                      </a:pPr>
                      <a:r>
                        <a:rPr lang="en" sz="1200" b="1" dirty="0">
                          <a:latin typeface="Calibri"/>
                          <a:ea typeface="Calibri"/>
                          <a:cs typeface="Calibri"/>
                          <a:sym typeface="Calibri"/>
                        </a:rPr>
                        <a:t>%_Readmitted</a:t>
                      </a:r>
                      <a:endParaRPr sz="1200" b="1" dirty="0">
                        <a:latin typeface="Calibri"/>
                        <a:ea typeface="Calibri"/>
                        <a:cs typeface="Calibri"/>
                        <a:sym typeface="Calibri"/>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0000"/>
                    </a:solidFill>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Lift</a:t>
                      </a:r>
                      <a:endParaRPr sz="1200" b="1">
                        <a:latin typeface="Calibri"/>
                        <a:ea typeface="Calibri"/>
                        <a:cs typeface="Calibri"/>
                        <a:sym typeface="Calibri"/>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0000"/>
                    </a:solidFill>
                  </a:tcPr>
                </a:tc>
                <a:tc>
                  <a:txBody>
                    <a:bodyPr/>
                    <a:lstStyle/>
                    <a:p>
                      <a:pPr marL="0" lvl="0" indent="0" algn="ctr" rtl="0">
                        <a:lnSpc>
                          <a:spcPct val="115000"/>
                        </a:lnSpc>
                        <a:spcBef>
                          <a:spcPts val="0"/>
                        </a:spcBef>
                        <a:spcAft>
                          <a:spcPts val="0"/>
                        </a:spcAft>
                        <a:buNone/>
                      </a:pPr>
                      <a:r>
                        <a:rPr lang="en" sz="1200" b="1" dirty="0">
                          <a:latin typeface="Calibri"/>
                          <a:ea typeface="Calibri"/>
                          <a:cs typeface="Calibri"/>
                          <a:sym typeface="Calibri"/>
                        </a:rPr>
                        <a:t>Cost  “</a:t>
                      </a:r>
                      <a:r>
                        <a:rPr lang="en-US" sz="1200" b="1" dirty="0">
                          <a:latin typeface="Calibri"/>
                          <a:ea typeface="Calibri"/>
                          <a:cs typeface="Calibri"/>
                          <a:sym typeface="Calibri"/>
                        </a:rPr>
                        <a:t>High-risk” group</a:t>
                      </a:r>
                    </a:p>
                    <a:p>
                      <a:pPr marL="0" lvl="0" indent="0" algn="ctr" rtl="0">
                        <a:lnSpc>
                          <a:spcPct val="115000"/>
                        </a:lnSpc>
                        <a:spcBef>
                          <a:spcPts val="0"/>
                        </a:spcBef>
                        <a:spcAft>
                          <a:spcPts val="0"/>
                        </a:spcAft>
                        <a:buNone/>
                      </a:pPr>
                      <a:r>
                        <a:rPr lang="en" sz="1200" b="1" dirty="0">
                          <a:latin typeface="Calibri"/>
                          <a:ea typeface="Calibri"/>
                          <a:cs typeface="Calibri"/>
                          <a:sym typeface="Calibri"/>
                        </a:rPr>
                        <a:t>Over Lift of 1</a:t>
                      </a:r>
                      <a:endParaRPr sz="1200" b="1" dirty="0">
                        <a:latin typeface="Calibri"/>
                        <a:ea typeface="Calibri"/>
                        <a:cs typeface="Calibri"/>
                        <a:sym typeface="Calibri"/>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0000"/>
                    </a:solidFill>
                  </a:tcPr>
                </a:tc>
                <a:extLst>
                  <a:ext uri="{0D108BD9-81ED-4DB2-BD59-A6C34878D82A}">
                    <a16:rowId xmlns:a16="http://schemas.microsoft.com/office/drawing/2014/main" val="10000"/>
                  </a:ext>
                </a:extLst>
              </a:tr>
              <a:tr h="263436">
                <a:tc>
                  <a:txBody>
                    <a:bodyPr/>
                    <a:lstStyle/>
                    <a:p>
                      <a:pPr marL="0" lvl="0" indent="0" algn="ctr" rtl="0">
                        <a:lnSpc>
                          <a:spcPct val="115000"/>
                        </a:lnSpc>
                        <a:spcBef>
                          <a:spcPts val="0"/>
                        </a:spcBef>
                        <a:spcAft>
                          <a:spcPts val="0"/>
                        </a:spcAft>
                        <a:buNone/>
                      </a:pPr>
                      <a:r>
                        <a:rPr lang="en" sz="1200" dirty="0">
                          <a:latin typeface="Calibri"/>
                          <a:ea typeface="Calibri"/>
                          <a:cs typeface="Calibri"/>
                          <a:sym typeface="Calibri"/>
                        </a:rPr>
                        <a:t>7</a:t>
                      </a:r>
                      <a:endParaRPr sz="1200" dirty="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2590</a:t>
                      </a:r>
                      <a:endParaRPr sz="120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269</a:t>
                      </a:r>
                      <a:endParaRPr sz="120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200" dirty="0">
                          <a:latin typeface="Calibri"/>
                          <a:ea typeface="Calibri"/>
                          <a:cs typeface="Calibri"/>
                          <a:sym typeface="Calibri"/>
                        </a:rPr>
                        <a:t>0.11257</a:t>
                      </a:r>
                      <a:endParaRPr sz="1200" dirty="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200" dirty="0">
                          <a:latin typeface="Calibri"/>
                          <a:ea typeface="Calibri"/>
                          <a:cs typeface="Calibri"/>
                          <a:sym typeface="Calibri"/>
                        </a:rPr>
                        <a:t>0.10386</a:t>
                      </a:r>
                      <a:endParaRPr sz="1200" dirty="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200" dirty="0">
                          <a:latin typeface="Calibri"/>
                          <a:ea typeface="Calibri"/>
                          <a:cs typeface="Calibri"/>
                          <a:sym typeface="Calibri"/>
                        </a:rPr>
                        <a:t>1.0834506</a:t>
                      </a:r>
                      <a:endParaRPr sz="1200" dirty="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200" dirty="0">
                          <a:latin typeface="Calibri"/>
                          <a:ea typeface="Calibri"/>
                          <a:cs typeface="Calibri"/>
                          <a:sym typeface="Calibri"/>
                        </a:rPr>
                        <a:t>$3,031,061.40</a:t>
                      </a:r>
                      <a:endParaRPr sz="1200" dirty="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extLst>
                  <a:ext uri="{0D108BD9-81ED-4DB2-BD59-A6C34878D82A}">
                    <a16:rowId xmlns:a16="http://schemas.microsoft.com/office/drawing/2014/main" val="10001"/>
                  </a:ext>
                </a:extLst>
              </a:tr>
              <a:tr h="263436">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8</a:t>
                      </a:r>
                      <a:endParaRPr sz="120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2590</a:t>
                      </a:r>
                      <a:endParaRPr sz="120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301</a:t>
                      </a:r>
                      <a:endParaRPr sz="120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0.13227</a:t>
                      </a:r>
                      <a:endParaRPr sz="120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0.11622</a:t>
                      </a:r>
                      <a:endParaRPr sz="120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200" dirty="0">
                          <a:latin typeface="Calibri"/>
                          <a:ea typeface="Calibri"/>
                          <a:cs typeface="Calibri"/>
                          <a:sym typeface="Calibri"/>
                        </a:rPr>
                        <a:t>1.2123369</a:t>
                      </a:r>
                      <a:endParaRPr sz="1200" dirty="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200" dirty="0">
                          <a:latin typeface="Calibri"/>
                          <a:ea typeface="Calibri"/>
                          <a:cs typeface="Calibri"/>
                          <a:sym typeface="Calibri"/>
                        </a:rPr>
                        <a:t>$3,795,099.43</a:t>
                      </a:r>
                      <a:endParaRPr sz="1200" dirty="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extLst>
                  <a:ext uri="{0D108BD9-81ED-4DB2-BD59-A6C34878D82A}">
                    <a16:rowId xmlns:a16="http://schemas.microsoft.com/office/drawing/2014/main" val="10002"/>
                  </a:ext>
                </a:extLst>
              </a:tr>
              <a:tr h="263436">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9</a:t>
                      </a:r>
                      <a:endParaRPr sz="120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2590</a:t>
                      </a:r>
                      <a:endParaRPr sz="120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378</a:t>
                      </a:r>
                      <a:endParaRPr sz="120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0.15989</a:t>
                      </a:r>
                      <a:endParaRPr sz="120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0.14595</a:t>
                      </a:r>
                      <a:endParaRPr sz="120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200" dirty="0">
                          <a:latin typeface="Calibri"/>
                          <a:ea typeface="Calibri"/>
                          <a:cs typeface="Calibri"/>
                          <a:sym typeface="Calibri"/>
                        </a:rPr>
                        <a:t>1.5224695</a:t>
                      </a:r>
                      <a:endParaRPr sz="1200" dirty="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200" dirty="0">
                          <a:latin typeface="Calibri"/>
                          <a:ea typeface="Calibri"/>
                          <a:cs typeface="Calibri"/>
                          <a:sym typeface="Calibri"/>
                        </a:rPr>
                        <a:t>$5,985,132.10</a:t>
                      </a:r>
                      <a:endParaRPr sz="1200" dirty="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extLst>
                  <a:ext uri="{0D108BD9-81ED-4DB2-BD59-A6C34878D82A}">
                    <a16:rowId xmlns:a16="http://schemas.microsoft.com/office/drawing/2014/main" val="10003"/>
                  </a:ext>
                </a:extLst>
              </a:tr>
              <a:tr h="263436">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10</a:t>
                      </a:r>
                      <a:endParaRPr sz="120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2591</a:t>
                      </a:r>
                      <a:endParaRPr sz="120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553</a:t>
                      </a:r>
                      <a:endParaRPr sz="120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200" dirty="0">
                          <a:latin typeface="Calibri"/>
                          <a:ea typeface="Calibri"/>
                          <a:cs typeface="Calibri"/>
                          <a:sym typeface="Calibri"/>
                        </a:rPr>
                        <a:t>0.23258</a:t>
                      </a:r>
                      <a:endParaRPr sz="1200" dirty="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0.21343</a:t>
                      </a:r>
                      <a:endParaRPr sz="120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200" dirty="0">
                          <a:latin typeface="Calibri"/>
                          <a:ea typeface="Calibri"/>
                          <a:cs typeface="Calibri"/>
                          <a:sym typeface="Calibri"/>
                        </a:rPr>
                        <a:t>2.2264569</a:t>
                      </a:r>
                      <a:endParaRPr sz="1200" dirty="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 sz="1200" dirty="0">
                          <a:latin typeface="Calibri"/>
                          <a:ea typeface="Calibri"/>
                          <a:cs typeface="Calibri"/>
                          <a:sym typeface="Calibri"/>
                        </a:rPr>
                        <a:t>$12,804,798.92</a:t>
                      </a:r>
                      <a:endParaRPr sz="1200" dirty="0">
                        <a:latin typeface="Calibri"/>
                        <a:ea typeface="Calibri"/>
                        <a:cs typeface="Calibri"/>
                        <a:sym typeface="Calibri"/>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4CCCC"/>
                    </a:solidFill>
                  </a:tcPr>
                </a:tc>
                <a:extLst>
                  <a:ext uri="{0D108BD9-81ED-4DB2-BD59-A6C34878D82A}">
                    <a16:rowId xmlns:a16="http://schemas.microsoft.com/office/drawing/2014/main" val="10004"/>
                  </a:ext>
                </a:extLst>
              </a:tr>
            </a:tbl>
          </a:graphicData>
        </a:graphic>
      </p:graphicFrame>
      <p:sp>
        <p:nvSpPr>
          <p:cNvPr id="7" name="Google Shape;537;p43">
            <a:extLst>
              <a:ext uri="{FF2B5EF4-FFF2-40B4-BE49-F238E27FC236}">
                <a16:creationId xmlns:a16="http://schemas.microsoft.com/office/drawing/2014/main" id="{A953345E-17F9-4BA5-BF8E-1DE4DCECA05E}"/>
              </a:ext>
            </a:extLst>
          </p:cNvPr>
          <p:cNvSpPr txBox="1">
            <a:spLocks/>
          </p:cNvSpPr>
          <p:nvPr/>
        </p:nvSpPr>
        <p:spPr>
          <a:xfrm>
            <a:off x="878250" y="4276945"/>
            <a:ext cx="7841400" cy="6684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indent="-330200">
              <a:buSzPts val="1600"/>
              <a:buFont typeface="Lato"/>
              <a:buChar char="-"/>
            </a:pPr>
            <a:r>
              <a:rPr lang="en-US" sz="1400" dirty="0"/>
              <a:t>[Cost to treat “high-risk” group = </a:t>
            </a:r>
            <a:r>
              <a:rPr lang="en-US" sz="1400" b="1" dirty="0">
                <a:solidFill>
                  <a:srgbClr val="FF0000"/>
                </a:solidFill>
              </a:rPr>
              <a:t>Saving cost</a:t>
            </a:r>
            <a:r>
              <a:rPr lang="en-US" sz="1400" dirty="0"/>
              <a:t>] for hospital that to reduce readmitted patients in 7</a:t>
            </a:r>
            <a:r>
              <a:rPr lang="en-US" sz="1400" baseline="30000" dirty="0"/>
              <a:t>th</a:t>
            </a:r>
            <a:r>
              <a:rPr lang="en-US" sz="1400" dirty="0"/>
              <a:t> -10</a:t>
            </a:r>
            <a:r>
              <a:rPr lang="en-US" sz="1400" baseline="30000" dirty="0"/>
              <a:t>th</a:t>
            </a:r>
            <a:r>
              <a:rPr lang="en-US" sz="1400" dirty="0"/>
              <a:t> Quantile</a:t>
            </a:r>
          </a:p>
        </p:txBody>
      </p:sp>
      <p:sp>
        <p:nvSpPr>
          <p:cNvPr id="8" name="Google Shape;476;p36">
            <a:extLst>
              <a:ext uri="{FF2B5EF4-FFF2-40B4-BE49-F238E27FC236}">
                <a16:creationId xmlns:a16="http://schemas.microsoft.com/office/drawing/2014/main" id="{0D69C9D4-71EE-4D01-A772-1B2BA72A5EB2}"/>
              </a:ext>
            </a:extLst>
          </p:cNvPr>
          <p:cNvSpPr/>
          <p:nvPr/>
        </p:nvSpPr>
        <p:spPr>
          <a:xfrm>
            <a:off x="836950" y="2033687"/>
            <a:ext cx="7989300" cy="2911716"/>
          </a:xfrm>
          <a:prstGeom prst="rect">
            <a:avLst/>
          </a:prstGeom>
          <a:noFill/>
          <a:ln w="9525" cap="flat" cmpd="sng">
            <a:solidFill>
              <a:schemeClr val="tx1">
                <a:lumMod val="75000"/>
              </a:schemeClr>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dirty="0">
              <a:solidFill>
                <a:schemeClr val="accent1"/>
              </a:solidFill>
              <a:latin typeface="Lato"/>
              <a:ea typeface="Lato"/>
              <a:cs typeface="Lato"/>
              <a:sym typeface="Lato"/>
            </a:endParaRPr>
          </a:p>
        </p:txBody>
      </p:sp>
      <mc:AlternateContent xmlns:mc="http://schemas.openxmlformats.org/markup-compatibility/2006" xmlns:a14="http://schemas.microsoft.com/office/drawing/2010/main">
        <mc:Choice Requires="a14">
          <p:sp>
            <p:nvSpPr>
              <p:cNvPr id="9" name="Google Shape;410;p31">
                <a:extLst>
                  <a:ext uri="{FF2B5EF4-FFF2-40B4-BE49-F238E27FC236}">
                    <a16:creationId xmlns:a16="http://schemas.microsoft.com/office/drawing/2014/main" id="{A5FCCC59-F495-43AC-AD12-2DF58001F757}"/>
                  </a:ext>
                </a:extLst>
              </p:cNvPr>
              <p:cNvSpPr/>
              <p:nvPr/>
            </p:nvSpPr>
            <p:spPr>
              <a:xfrm>
                <a:off x="5890543" y="1303921"/>
                <a:ext cx="2935707" cy="936342"/>
              </a:xfrm>
              <a:prstGeom prst="roundRect">
                <a:avLst>
                  <a:gd name="adj" fmla="val 16667"/>
                </a:avLst>
              </a:prstGeom>
              <a:solidFill>
                <a:srgbClr val="92D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b="1" dirty="0"/>
                  <a:t>Recall - Financial Cost Reference</a:t>
                </a:r>
                <a:r>
                  <a:rPr lang="en" sz="800" b="1" dirty="0"/>
                  <a:t>:</a:t>
                </a:r>
                <a:endParaRPr sz="800" b="1" dirty="0"/>
              </a:p>
              <a:p>
                <a:pPr marL="457200" lvl="0" indent="-279400" algn="l" rtl="0">
                  <a:spcBef>
                    <a:spcPts val="0"/>
                  </a:spcBef>
                  <a:spcAft>
                    <a:spcPts val="0"/>
                  </a:spcAft>
                  <a:buSzPts val="800"/>
                  <a:buChar char="●"/>
                </a:pPr>
                <a:r>
                  <a:rPr lang="en-US" sz="800" b="1" dirty="0"/>
                  <a:t>Number of days per stay for a patient in 2019</a:t>
                </a:r>
              </a:p>
              <a:p>
                <a:pPr marL="177800" lvl="0">
                  <a:buSzPts val="800"/>
                </a:pPr>
                <a:r>
                  <a:rPr lang="en-US" sz="800" b="1" dirty="0"/>
                  <a:t>	</a:t>
                </a:r>
                <a14:m>
                  <m:oMath xmlns:m="http://schemas.openxmlformats.org/officeDocument/2006/math">
                    <m:sSub>
                      <m:sSubPr>
                        <m:ctrlPr>
                          <a:rPr lang="en-US" sz="800" b="1" i="1" smtClean="0">
                            <a:latin typeface="Cambria Math" panose="02040503050406030204" pitchFamily="18" charset="0"/>
                          </a:rPr>
                        </m:ctrlPr>
                      </m:sSubPr>
                      <m:e>
                        <m:acc>
                          <m:accPr>
                            <m:chr m:val="̅"/>
                            <m:ctrlPr>
                              <a:rPr lang="en-US" sz="800" b="1" i="1">
                                <a:latin typeface="Cambria Math" panose="02040503050406030204" pitchFamily="18" charset="0"/>
                              </a:rPr>
                            </m:ctrlPr>
                          </m:accPr>
                          <m:e>
                            <m:r>
                              <a:rPr lang="en-US" sz="800" b="1" i="1">
                                <a:latin typeface="Cambria Math" panose="02040503050406030204" pitchFamily="18" charset="0"/>
                              </a:rPr>
                              <m:t>𝒙</m:t>
                            </m:r>
                          </m:e>
                        </m:acc>
                      </m:e>
                      <m:sub>
                        <m:r>
                          <m:rPr>
                            <m:nor/>
                          </m:rPr>
                          <a:rPr lang="en" sz="800" i="1" baseline="-25000" dirty="0">
                            <a:latin typeface="Times New Roman"/>
                            <a:ea typeface="Times New Roman"/>
                            <a:cs typeface="Times New Roman"/>
                            <a:sym typeface="Times New Roman"/>
                          </a:rPr>
                          <m:t>numbers</m:t>
                        </m:r>
                        <m:r>
                          <m:rPr>
                            <m:nor/>
                          </m:rPr>
                          <a:rPr lang="en" sz="800" i="1" baseline="-25000" dirty="0">
                            <a:latin typeface="Times New Roman"/>
                            <a:ea typeface="Times New Roman"/>
                            <a:cs typeface="Times New Roman"/>
                            <a:sym typeface="Times New Roman"/>
                          </a:rPr>
                          <m:t> </m:t>
                        </m:r>
                        <m:r>
                          <m:rPr>
                            <m:nor/>
                          </m:rPr>
                          <a:rPr lang="en" sz="800" i="1" baseline="-25000" dirty="0">
                            <a:latin typeface="Times New Roman"/>
                            <a:ea typeface="Times New Roman"/>
                            <a:cs typeface="Times New Roman"/>
                            <a:sym typeface="Times New Roman"/>
                          </a:rPr>
                          <m:t>of</m:t>
                        </m:r>
                        <m:r>
                          <m:rPr>
                            <m:nor/>
                          </m:rPr>
                          <a:rPr lang="en" sz="800" i="1" baseline="-25000" dirty="0">
                            <a:latin typeface="Times New Roman"/>
                            <a:ea typeface="Times New Roman"/>
                            <a:cs typeface="Times New Roman"/>
                            <a:sym typeface="Times New Roman"/>
                          </a:rPr>
                          <m:t> </m:t>
                        </m:r>
                        <m:r>
                          <m:rPr>
                            <m:nor/>
                          </m:rPr>
                          <a:rPr lang="en" sz="800" i="1" baseline="-25000" dirty="0">
                            <a:latin typeface="Times New Roman"/>
                            <a:ea typeface="Times New Roman"/>
                            <a:cs typeface="Times New Roman"/>
                            <a:sym typeface="Times New Roman"/>
                          </a:rPr>
                          <m:t>day</m:t>
                        </m:r>
                        <m:r>
                          <m:rPr>
                            <m:nor/>
                          </m:rPr>
                          <a:rPr lang="en" sz="800" i="1" baseline="-25000" dirty="0">
                            <a:latin typeface="Times New Roman"/>
                            <a:ea typeface="Times New Roman"/>
                            <a:cs typeface="Times New Roman"/>
                            <a:sym typeface="Times New Roman"/>
                          </a:rPr>
                          <m:t>,2019</m:t>
                        </m:r>
                      </m:sub>
                    </m:sSub>
                    <m:r>
                      <a:rPr lang="en-US" sz="800" b="1" i="1" smtClean="0">
                        <a:latin typeface="Cambria Math" panose="02040503050406030204" pitchFamily="18" charset="0"/>
                      </a:rPr>
                      <m:t>=</m:t>
                    </m:r>
                  </m:oMath>
                </a14:m>
                <a:r>
                  <a:rPr lang="en" sz="800" b="1" dirty="0"/>
                  <a:t> 5.2 days</a:t>
                </a:r>
              </a:p>
              <a:p>
                <a:pPr marL="177800" lvl="0" algn="l" rtl="0">
                  <a:spcBef>
                    <a:spcPts val="0"/>
                  </a:spcBef>
                  <a:spcAft>
                    <a:spcPts val="0"/>
                  </a:spcAft>
                  <a:buSzPts val="800"/>
                </a:pPr>
                <a:endParaRPr sz="800" b="1" dirty="0"/>
              </a:p>
              <a:p>
                <a:pPr marL="457200" lvl="0" indent="-279400" algn="l" rtl="0">
                  <a:spcBef>
                    <a:spcPts val="0"/>
                  </a:spcBef>
                  <a:spcAft>
                    <a:spcPts val="0"/>
                  </a:spcAft>
                  <a:buSzPts val="800"/>
                  <a:buChar char="●"/>
                </a:pPr>
                <a:r>
                  <a:rPr lang="en-US" sz="800" b="1" dirty="0"/>
                  <a:t>Cost per stay in 2019</a:t>
                </a:r>
              </a:p>
              <a:p>
                <a:pPr marL="177800" lvl="0" algn="l" rtl="0">
                  <a:spcBef>
                    <a:spcPts val="0"/>
                  </a:spcBef>
                  <a:spcAft>
                    <a:spcPts val="0"/>
                  </a:spcAft>
                  <a:buSzPts val="800"/>
                </a:pPr>
                <a:r>
                  <a:rPr lang="en-US" sz="800" b="1" dirty="0"/>
                  <a:t>                    Cost per stay 2019 = $10,000 / Stay</a:t>
                </a:r>
                <a:endParaRPr sz="800" b="1" dirty="0"/>
              </a:p>
            </p:txBody>
          </p:sp>
        </mc:Choice>
        <mc:Fallback xmlns="">
          <p:sp>
            <p:nvSpPr>
              <p:cNvPr id="9" name="Google Shape;410;p31">
                <a:extLst>
                  <a:ext uri="{FF2B5EF4-FFF2-40B4-BE49-F238E27FC236}">
                    <a16:creationId xmlns:a16="http://schemas.microsoft.com/office/drawing/2014/main" id="{A5FCCC59-F495-43AC-AD12-2DF58001F757}"/>
                  </a:ext>
                </a:extLst>
              </p:cNvPr>
              <p:cNvSpPr>
                <a:spLocks noRot="1" noChangeAspect="1" noMove="1" noResize="1" noEditPoints="1" noAdjustHandles="1" noChangeArrowheads="1" noChangeShapeType="1" noTextEdit="1"/>
              </p:cNvSpPr>
              <p:nvPr/>
            </p:nvSpPr>
            <p:spPr>
              <a:xfrm>
                <a:off x="5890543" y="1303921"/>
                <a:ext cx="2935707" cy="936342"/>
              </a:xfrm>
              <a:prstGeom prst="roundRect">
                <a:avLst>
                  <a:gd name="adj" fmla="val 16667"/>
                </a:avLst>
              </a:prstGeom>
              <a:blipFill>
                <a:blip r:embed="rId3"/>
                <a:stretch>
                  <a:fillRect/>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pic>
        <p:nvPicPr>
          <p:cNvPr id="10" name="Google Shape;343;p28" descr="See the source image">
            <a:extLst>
              <a:ext uri="{FF2B5EF4-FFF2-40B4-BE49-F238E27FC236}">
                <a16:creationId xmlns:a16="http://schemas.microsoft.com/office/drawing/2014/main" id="{BEB66D31-0DFE-4337-B3CC-E6E693C58C76}"/>
              </a:ext>
            </a:extLst>
          </p:cNvPr>
          <p:cNvPicPr preferRelativeResize="0"/>
          <p:nvPr/>
        </p:nvPicPr>
        <p:blipFill>
          <a:blip r:embed="rId4">
            <a:alphaModFix/>
          </a:blip>
          <a:stretch>
            <a:fillRect/>
          </a:stretch>
        </p:blipFill>
        <p:spPr>
          <a:xfrm>
            <a:off x="6285369" y="1097019"/>
            <a:ext cx="2201155" cy="314125"/>
          </a:xfrm>
          <a:prstGeom prst="rect">
            <a:avLst/>
          </a:prstGeom>
          <a:noFill/>
          <a:ln>
            <a:noFill/>
          </a:ln>
        </p:spPr>
      </p:pic>
      <p:pic>
        <p:nvPicPr>
          <p:cNvPr id="11" name="Google Shape;343;p28" descr="See the source image">
            <a:extLst>
              <a:ext uri="{FF2B5EF4-FFF2-40B4-BE49-F238E27FC236}">
                <a16:creationId xmlns:a16="http://schemas.microsoft.com/office/drawing/2014/main" id="{4405D7E4-A2D4-4A33-A5E4-DC0BB74FC8EF}"/>
              </a:ext>
            </a:extLst>
          </p:cNvPr>
          <p:cNvPicPr preferRelativeResize="0"/>
          <p:nvPr/>
        </p:nvPicPr>
        <p:blipFill>
          <a:blip r:embed="rId4">
            <a:alphaModFix/>
          </a:blip>
          <a:stretch>
            <a:fillRect/>
          </a:stretch>
        </p:blipFill>
        <p:spPr>
          <a:xfrm>
            <a:off x="6285368" y="2033034"/>
            <a:ext cx="2201155" cy="314125"/>
          </a:xfrm>
          <a:prstGeom prst="rect">
            <a:avLst/>
          </a:prstGeom>
          <a:noFill/>
          <a:ln>
            <a:noFill/>
          </a:ln>
        </p:spPr>
      </p:pic>
      <p:sp>
        <p:nvSpPr>
          <p:cNvPr id="3" name="Rectangle 2">
            <a:extLst>
              <a:ext uri="{FF2B5EF4-FFF2-40B4-BE49-F238E27FC236}">
                <a16:creationId xmlns:a16="http://schemas.microsoft.com/office/drawing/2014/main" id="{0E4C7294-3F01-4184-A6EE-DC17A4DE399D}"/>
              </a:ext>
            </a:extLst>
          </p:cNvPr>
          <p:cNvSpPr/>
          <p:nvPr/>
        </p:nvSpPr>
        <p:spPr>
          <a:xfrm>
            <a:off x="7141028" y="2347159"/>
            <a:ext cx="1578621" cy="1699322"/>
          </a:xfrm>
          <a:prstGeom prst="rect">
            <a:avLst/>
          </a:prstGeom>
          <a:noFill/>
          <a:ln w="38100">
            <a:solidFill>
              <a:schemeClr val="accent6">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B929FA6-7387-43B5-B03F-A29B48729E2B}"/>
              </a:ext>
            </a:extLst>
          </p:cNvPr>
          <p:cNvSpPr/>
          <p:nvPr/>
        </p:nvSpPr>
        <p:spPr>
          <a:xfrm>
            <a:off x="6192196" y="4096777"/>
            <a:ext cx="2634054" cy="307777"/>
          </a:xfrm>
          <a:prstGeom prst="rect">
            <a:avLst/>
          </a:prstGeom>
        </p:spPr>
        <p:txBody>
          <a:bodyPr wrap="none">
            <a:spAutoFit/>
          </a:bodyPr>
          <a:lstStyle/>
          <a:p>
            <a:r>
              <a:rPr lang="en-US" b="1" dirty="0">
                <a:solidFill>
                  <a:srgbClr val="FF0000"/>
                </a:solidFill>
              </a:rPr>
              <a:t>Saving cost = $25,616,091.85</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5"/>
          <p:cNvSpPr txBox="1">
            <a:spLocks noGrp="1"/>
          </p:cNvSpPr>
          <p:nvPr>
            <p:ph type="title"/>
          </p:nvPr>
        </p:nvSpPr>
        <p:spPr>
          <a:xfrm>
            <a:off x="257050" y="572725"/>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a:t>
            </a:r>
            <a:endParaRPr/>
          </a:p>
        </p:txBody>
      </p:sp>
      <p:sp>
        <p:nvSpPr>
          <p:cNvPr id="549" name="Google Shape;549;p45"/>
          <p:cNvSpPr/>
          <p:nvPr/>
        </p:nvSpPr>
        <p:spPr>
          <a:xfrm>
            <a:off x="193425" y="1850024"/>
            <a:ext cx="8717400" cy="3193689"/>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5"/>
          <p:cNvSpPr txBox="1">
            <a:spLocks noGrp="1"/>
          </p:cNvSpPr>
          <p:nvPr>
            <p:ph type="body" idx="4294967295"/>
          </p:nvPr>
        </p:nvSpPr>
        <p:spPr>
          <a:xfrm>
            <a:off x="195225" y="1449825"/>
            <a:ext cx="8713800" cy="400200"/>
          </a:xfrm>
          <a:prstGeom prst="rect">
            <a:avLst/>
          </a:prstGeom>
          <a:solidFill>
            <a:schemeClr val="dk1"/>
          </a:solidFill>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p:txBody>
      </p:sp>
      <p:sp>
        <p:nvSpPr>
          <p:cNvPr id="551" name="Google Shape;551;p45"/>
          <p:cNvSpPr txBox="1">
            <a:spLocks noGrp="1"/>
          </p:cNvSpPr>
          <p:nvPr>
            <p:ph type="body" idx="4294967295"/>
          </p:nvPr>
        </p:nvSpPr>
        <p:spPr>
          <a:xfrm>
            <a:off x="257050" y="1922725"/>
            <a:ext cx="8566800" cy="3020100"/>
          </a:xfrm>
          <a:prstGeom prst="rect">
            <a:avLst/>
          </a:prstGeom>
        </p:spPr>
        <p:txBody>
          <a:bodyPr spcFirstLastPara="1" wrap="square" lIns="91425" tIns="91425" rIns="91425" bIns="91425" anchor="t" anchorCtr="0">
            <a:noAutofit/>
          </a:bodyPr>
          <a:lstStyle/>
          <a:p>
            <a:pPr marL="457200" lvl="0" indent="0" algn="just" rtl="0">
              <a:spcBef>
                <a:spcPts val="0"/>
              </a:spcBef>
              <a:spcAft>
                <a:spcPts val="1600"/>
              </a:spcAft>
              <a:buNone/>
            </a:pPr>
            <a:endParaRPr sz="1400" dirty="0"/>
          </a:p>
        </p:txBody>
      </p:sp>
      <p:sp>
        <p:nvSpPr>
          <p:cNvPr id="552" name="Google Shape;552;p45"/>
          <p:cNvSpPr/>
          <p:nvPr/>
        </p:nvSpPr>
        <p:spPr>
          <a:xfrm>
            <a:off x="431350" y="1952675"/>
            <a:ext cx="8218200" cy="64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Imbalance data  was a major consideration in the data cleaning and modeling</a:t>
            </a:r>
            <a:endParaRPr>
              <a:solidFill>
                <a:schemeClr val="accent1"/>
              </a:solidFill>
              <a:latin typeface="Lato"/>
              <a:ea typeface="Lato"/>
              <a:cs typeface="Lato"/>
              <a:sym typeface="Lato"/>
            </a:endParaRPr>
          </a:p>
          <a:p>
            <a:pPr marL="914400" lvl="1" indent="-304800" algn="just"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Readmission rate was ~11% compare to ~89% no or  more than 30 days readmission</a:t>
            </a:r>
            <a:endParaRPr sz="1200">
              <a:solidFill>
                <a:schemeClr val="accent1"/>
              </a:solidFill>
              <a:latin typeface="Lato"/>
              <a:ea typeface="Lato"/>
              <a:cs typeface="Lato"/>
              <a:sym typeface="Lato"/>
            </a:endParaRPr>
          </a:p>
        </p:txBody>
      </p:sp>
      <p:sp>
        <p:nvSpPr>
          <p:cNvPr id="553" name="Google Shape;553;p45"/>
          <p:cNvSpPr/>
          <p:nvPr/>
        </p:nvSpPr>
        <p:spPr>
          <a:xfrm>
            <a:off x="431350" y="2704225"/>
            <a:ext cx="8218200" cy="64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Complex models provided improved </a:t>
            </a:r>
            <a:r>
              <a:rPr lang="en" b="1">
                <a:solidFill>
                  <a:schemeClr val="accent1"/>
                </a:solidFill>
                <a:latin typeface="Lato"/>
                <a:ea typeface="Lato"/>
                <a:cs typeface="Lato"/>
                <a:sym typeface="Lato"/>
              </a:rPr>
              <a:t>Area Under the Curve (AUC)</a:t>
            </a:r>
            <a:r>
              <a:rPr lang="en">
                <a:solidFill>
                  <a:schemeClr val="accent1"/>
                </a:solidFill>
                <a:latin typeface="Lato"/>
                <a:ea typeface="Lato"/>
                <a:cs typeface="Lato"/>
                <a:sym typeface="Lato"/>
              </a:rPr>
              <a:t> score  over logistic regression</a:t>
            </a:r>
            <a:endParaRPr>
              <a:solidFill>
                <a:schemeClr val="accent1"/>
              </a:solidFill>
              <a:latin typeface="Lato"/>
              <a:ea typeface="Lato"/>
              <a:cs typeface="Lato"/>
              <a:sym typeface="Lato"/>
            </a:endParaRPr>
          </a:p>
          <a:p>
            <a:pPr marL="914400" lvl="1" indent="-304800" algn="just" rtl="0">
              <a:lnSpc>
                <a:spcPct val="115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Drawback of complex models is computational expense</a:t>
            </a:r>
            <a:endParaRPr sz="1200">
              <a:solidFill>
                <a:schemeClr val="accent1"/>
              </a:solidFill>
              <a:latin typeface="Lato"/>
              <a:ea typeface="Lato"/>
              <a:cs typeface="Lato"/>
              <a:sym typeface="Lato"/>
            </a:endParaRPr>
          </a:p>
        </p:txBody>
      </p:sp>
      <p:sp>
        <p:nvSpPr>
          <p:cNvPr id="554" name="Google Shape;554;p45"/>
          <p:cNvSpPr/>
          <p:nvPr/>
        </p:nvSpPr>
        <p:spPr>
          <a:xfrm>
            <a:off x="443025" y="3455775"/>
            <a:ext cx="8218200" cy="83815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Clr>
                <a:schemeClr val="accent1"/>
              </a:buClr>
              <a:buSzPts val="1400"/>
              <a:buFont typeface="Lato"/>
              <a:buChar char="●"/>
            </a:pPr>
            <a:r>
              <a:rPr lang="en" dirty="0">
                <a:solidFill>
                  <a:schemeClr val="accent1"/>
                </a:solidFill>
                <a:latin typeface="Lato"/>
                <a:ea typeface="Lato"/>
                <a:cs typeface="Lato"/>
                <a:sym typeface="Lato"/>
              </a:rPr>
              <a:t>Lift analysis provided a metric to identify ‘high-risk’ population</a:t>
            </a:r>
            <a:endParaRPr dirty="0">
              <a:solidFill>
                <a:schemeClr val="accent1"/>
              </a:solidFill>
              <a:latin typeface="Lato"/>
              <a:ea typeface="Lato"/>
              <a:cs typeface="Lato"/>
              <a:sym typeface="Lato"/>
            </a:endParaRPr>
          </a:p>
          <a:p>
            <a:pPr marL="914400" lvl="1" indent="-304800" algn="just" rtl="0">
              <a:lnSpc>
                <a:spcPct val="115000"/>
              </a:lnSpc>
              <a:spcBef>
                <a:spcPts val="0"/>
              </a:spcBef>
              <a:spcAft>
                <a:spcPts val="0"/>
              </a:spcAft>
              <a:buClr>
                <a:schemeClr val="accent1"/>
              </a:buClr>
              <a:buSzPts val="1200"/>
              <a:buFont typeface="Lato"/>
              <a:buChar char="○"/>
            </a:pPr>
            <a:r>
              <a:rPr lang="en" sz="1200" dirty="0">
                <a:solidFill>
                  <a:schemeClr val="accent1"/>
                </a:solidFill>
                <a:latin typeface="Lato"/>
                <a:ea typeface="Lato"/>
                <a:cs typeface="Lato"/>
                <a:sym typeface="Lato"/>
              </a:rPr>
              <a:t>Accuracy as a metric for model performance is poor because the data is imbalanced.</a:t>
            </a:r>
          </a:p>
          <a:p>
            <a:pPr marL="914400" lvl="1" indent="-304800" algn="just">
              <a:lnSpc>
                <a:spcPct val="115000"/>
              </a:lnSpc>
              <a:buClr>
                <a:schemeClr val="accent1"/>
              </a:buClr>
              <a:buSzPts val="1200"/>
              <a:buFont typeface="Lato"/>
              <a:buChar char="○"/>
            </a:pPr>
            <a:r>
              <a:rPr lang="en-US" sz="1200" dirty="0">
                <a:solidFill>
                  <a:schemeClr val="accent1"/>
                </a:solidFill>
                <a:latin typeface="Lato"/>
                <a:ea typeface="Lato"/>
                <a:cs typeface="Lato"/>
                <a:sym typeface="Lato"/>
              </a:rPr>
              <a:t>Lift Analysis indicates that this model will help a hospital to save </a:t>
            </a:r>
            <a:r>
              <a:rPr lang="en-US" sz="1200" b="1" dirty="0">
                <a:solidFill>
                  <a:srgbClr val="FF0000"/>
                </a:solidFill>
              </a:rPr>
              <a:t>$25,616,091.85/ annum </a:t>
            </a:r>
            <a:r>
              <a:rPr lang="en-US" sz="800" b="1" dirty="0">
                <a:solidFill>
                  <a:srgbClr val="FF0000"/>
                </a:solidFill>
              </a:rPr>
              <a:t>[based on 2019 data]</a:t>
            </a:r>
            <a:r>
              <a:rPr lang="en-US" sz="1200" b="1" dirty="0">
                <a:solidFill>
                  <a:srgbClr val="FF0000"/>
                </a:solidFill>
              </a:rPr>
              <a:t>. </a:t>
            </a:r>
            <a:endParaRPr sz="1200" dirty="0">
              <a:solidFill>
                <a:schemeClr val="accent1"/>
              </a:solidFill>
              <a:latin typeface="Lato"/>
              <a:ea typeface="Lato"/>
              <a:cs typeface="Lato"/>
              <a:sym typeface="Lato"/>
            </a:endParaRPr>
          </a:p>
        </p:txBody>
      </p:sp>
      <p:sp>
        <p:nvSpPr>
          <p:cNvPr id="555" name="Google Shape;555;p45"/>
          <p:cNvSpPr/>
          <p:nvPr/>
        </p:nvSpPr>
        <p:spPr>
          <a:xfrm>
            <a:off x="431350" y="4366625"/>
            <a:ext cx="8218200" cy="64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Clr>
                <a:schemeClr val="accent1"/>
              </a:buClr>
              <a:buSzPts val="1400"/>
              <a:buFont typeface="Lato"/>
              <a:buChar char="●"/>
            </a:pPr>
            <a:r>
              <a:rPr lang="en" dirty="0">
                <a:solidFill>
                  <a:schemeClr val="accent1"/>
                </a:solidFill>
                <a:latin typeface="Lato"/>
                <a:ea typeface="Lato"/>
                <a:cs typeface="Lato"/>
                <a:sym typeface="Lato"/>
              </a:rPr>
              <a:t>Key features are identified for intervention team</a:t>
            </a:r>
            <a:endParaRPr dirty="0">
              <a:solidFill>
                <a:schemeClr val="accent1"/>
              </a:solidFill>
              <a:latin typeface="Lato"/>
              <a:ea typeface="Lato"/>
              <a:cs typeface="Lato"/>
              <a:sym typeface="Lato"/>
            </a:endParaRPr>
          </a:p>
          <a:p>
            <a:pPr marL="914400" lvl="1" indent="-304800" algn="just" rtl="0">
              <a:lnSpc>
                <a:spcPct val="115000"/>
              </a:lnSpc>
              <a:spcBef>
                <a:spcPts val="0"/>
              </a:spcBef>
              <a:spcAft>
                <a:spcPts val="0"/>
              </a:spcAft>
              <a:buClr>
                <a:schemeClr val="accent1"/>
              </a:buClr>
              <a:buSzPts val="1200"/>
              <a:buFont typeface="Lato"/>
              <a:buChar char="○"/>
            </a:pPr>
            <a:r>
              <a:rPr lang="en" sz="1200" dirty="0">
                <a:solidFill>
                  <a:schemeClr val="accent1"/>
                </a:solidFill>
                <a:latin typeface="Lato"/>
                <a:ea typeface="Lato"/>
                <a:cs typeface="Lato"/>
                <a:sym typeface="Lato"/>
              </a:rPr>
              <a:t>Key features can </a:t>
            </a:r>
            <a:r>
              <a:rPr lang="en-US" sz="1200" dirty="0">
                <a:solidFill>
                  <a:schemeClr val="accent1"/>
                </a:solidFill>
                <a:latin typeface="Lato"/>
                <a:ea typeface="Lato"/>
                <a:cs typeface="Lato"/>
                <a:sym typeface="Lato"/>
              </a:rPr>
              <a:t>be a good guideline to </a:t>
            </a:r>
            <a:r>
              <a:rPr lang="en" sz="1200" dirty="0">
                <a:solidFill>
                  <a:schemeClr val="accent1"/>
                </a:solidFill>
                <a:latin typeface="Lato"/>
                <a:ea typeface="Lato"/>
                <a:cs typeface="Lato"/>
                <a:sym typeface="Lato"/>
              </a:rPr>
              <a:t>improve treatment to enhance readmission reduction</a:t>
            </a:r>
            <a:endParaRPr sz="1200" dirty="0">
              <a:solidFill>
                <a:schemeClr val="accent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Work Suggestion</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7"/>
          <p:cNvSpPr txBox="1">
            <a:spLocks noGrp="1"/>
          </p:cNvSpPr>
          <p:nvPr>
            <p:ph type="title"/>
          </p:nvPr>
        </p:nvSpPr>
        <p:spPr>
          <a:xfrm>
            <a:off x="257050" y="572725"/>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Work Considerations</a:t>
            </a:r>
            <a:endParaRPr dirty="0"/>
          </a:p>
        </p:txBody>
      </p:sp>
      <p:sp>
        <p:nvSpPr>
          <p:cNvPr id="566" name="Google Shape;566;p47"/>
          <p:cNvSpPr/>
          <p:nvPr/>
        </p:nvSpPr>
        <p:spPr>
          <a:xfrm>
            <a:off x="193425" y="1850025"/>
            <a:ext cx="8717400" cy="3222718"/>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7"/>
          <p:cNvSpPr txBox="1">
            <a:spLocks noGrp="1"/>
          </p:cNvSpPr>
          <p:nvPr>
            <p:ph type="body" idx="4294967295"/>
          </p:nvPr>
        </p:nvSpPr>
        <p:spPr>
          <a:xfrm>
            <a:off x="195225" y="1449825"/>
            <a:ext cx="8713800" cy="400200"/>
          </a:xfrm>
          <a:prstGeom prst="rect">
            <a:avLst/>
          </a:prstGeom>
          <a:solidFill>
            <a:schemeClr val="dk1"/>
          </a:solidFill>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p:txBody>
      </p:sp>
      <p:sp>
        <p:nvSpPr>
          <p:cNvPr id="568" name="Google Shape;568;p47"/>
          <p:cNvSpPr txBox="1">
            <a:spLocks noGrp="1"/>
          </p:cNvSpPr>
          <p:nvPr>
            <p:ph type="body" idx="4294967295"/>
          </p:nvPr>
        </p:nvSpPr>
        <p:spPr>
          <a:xfrm>
            <a:off x="257050" y="1922725"/>
            <a:ext cx="8566800" cy="2852476"/>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US" sz="1400" dirty="0"/>
              <a:t>Focus for future work is to improve the accuracy of model prediction with other methods and approaches</a:t>
            </a:r>
          </a:p>
          <a:p>
            <a:pPr lvl="1" indent="-317500" algn="just">
              <a:spcBef>
                <a:spcPts val="0"/>
              </a:spcBef>
              <a:buSzPts val="1400"/>
              <a:buChar char="-"/>
            </a:pPr>
            <a:r>
              <a:rPr lang="en-US" sz="1200" dirty="0"/>
              <a:t>Use </a:t>
            </a:r>
            <a:r>
              <a:rPr lang="en-US" sz="1200" b="1" dirty="0"/>
              <a:t>PCA</a:t>
            </a:r>
            <a:r>
              <a:rPr lang="en-US" sz="1200" dirty="0"/>
              <a:t>[ “Unsupervised learning”] to identify </a:t>
            </a:r>
            <a:r>
              <a:rPr lang="en-US" sz="1200" i="1" dirty="0"/>
              <a:t>feature importance </a:t>
            </a:r>
            <a:r>
              <a:rPr lang="en-US" sz="1200" dirty="0"/>
              <a:t>that can be practically implemented within a hospital to reduce </a:t>
            </a:r>
            <a:r>
              <a:rPr lang="en" sz="1200" dirty="0"/>
              <a:t>the inherent risk </a:t>
            </a:r>
            <a:r>
              <a:rPr lang="en-US" sz="1200" dirty="0"/>
              <a:t>of diabetes patient readmission.</a:t>
            </a:r>
          </a:p>
          <a:p>
            <a:pPr lvl="1" indent="-317500" algn="just">
              <a:spcBef>
                <a:spcPts val="0"/>
              </a:spcBef>
              <a:buSzPts val="1400"/>
              <a:buChar char="-"/>
            </a:pPr>
            <a:r>
              <a:rPr lang="en-US" sz="1200" dirty="0"/>
              <a:t>A</a:t>
            </a:r>
            <a:r>
              <a:rPr lang="en" sz="1200" dirty="0"/>
              <a:t>ddress the false negative/true positive imbalance, a custom cost function could be implemented which would “penalize” the models more heavily for incorrectly classifying a patient as a false negative. This should in theory increase the true positive rate, resulting in larger AUC.</a:t>
            </a:r>
          </a:p>
          <a:p>
            <a:pPr lvl="1" indent="-317500" algn="just">
              <a:spcBef>
                <a:spcPts val="0"/>
              </a:spcBef>
              <a:buSzPts val="1400"/>
              <a:buChar char="-"/>
            </a:pPr>
            <a:r>
              <a:rPr lang="en" sz="1200" dirty="0"/>
              <a:t>Re-run model on selected features generated from feature importance</a:t>
            </a:r>
          </a:p>
          <a:p>
            <a:pPr lvl="1" indent="-317500" algn="just">
              <a:spcBef>
                <a:spcPts val="0"/>
              </a:spcBef>
              <a:buSzPts val="1400"/>
              <a:buChar char="-"/>
            </a:pPr>
            <a:r>
              <a:rPr lang="en" sz="1200" dirty="0"/>
              <a:t>Additional models </a:t>
            </a:r>
          </a:p>
          <a:p>
            <a:pPr lvl="2" indent="-317500" algn="just">
              <a:spcBef>
                <a:spcPts val="0"/>
              </a:spcBef>
              <a:buSzPts val="1400"/>
              <a:buChar char="-"/>
            </a:pPr>
            <a:r>
              <a:rPr lang="en-US" sz="1200" dirty="0"/>
              <a:t>Support Vector Classifier (SVC)</a:t>
            </a:r>
          </a:p>
          <a:p>
            <a:pPr lvl="2" indent="-317500" algn="just">
              <a:spcBef>
                <a:spcPts val="0"/>
              </a:spcBef>
              <a:buSzPts val="1400"/>
              <a:buChar char="-"/>
            </a:pPr>
            <a:r>
              <a:rPr lang="en" sz="1200" dirty="0"/>
              <a:t> K Neighbors Classifier</a:t>
            </a:r>
          </a:p>
          <a:p>
            <a:pPr lvl="2" indent="-317500" algn="just">
              <a:spcBef>
                <a:spcPts val="0"/>
              </a:spcBef>
              <a:buSzPts val="1400"/>
              <a:buChar char="-"/>
            </a:pPr>
            <a:r>
              <a:rPr lang="en-US" dirty="0"/>
              <a:t>Stochastic Gradient Descent (SGD Classifier)</a:t>
            </a:r>
          </a:p>
          <a:p>
            <a:pPr lvl="2" indent="-317500" algn="just">
              <a:spcBef>
                <a:spcPts val="0"/>
              </a:spcBef>
              <a:buSzPts val="1400"/>
              <a:buChar char="-"/>
            </a:pPr>
            <a:r>
              <a:rPr lang="en-US" sz="1200" dirty="0" err="1"/>
              <a:t>Catboost</a:t>
            </a:r>
            <a:endParaRPr sz="1200" dirty="0"/>
          </a:p>
          <a:p>
            <a:pPr lvl="1" indent="-317500" algn="just">
              <a:spcBef>
                <a:spcPts val="0"/>
              </a:spcBef>
              <a:buSzPts val="1400"/>
              <a:buChar char="-"/>
            </a:pPr>
            <a:r>
              <a:rPr lang="en" sz="1200" dirty="0"/>
              <a:t>Additional parameter tuning</a:t>
            </a:r>
            <a:endParaRPr sz="1200" dirty="0"/>
          </a:p>
          <a:p>
            <a:pPr marL="457200" lvl="0" indent="0" algn="l" rtl="0">
              <a:spcBef>
                <a:spcPts val="1600"/>
              </a:spcBef>
              <a:spcAft>
                <a:spcPts val="1600"/>
              </a:spcAft>
              <a:buNone/>
            </a:pPr>
            <a:endParaRPr sz="1600" dirty="0"/>
          </a:p>
        </p:txBody>
      </p:sp>
      <p:pic>
        <p:nvPicPr>
          <p:cNvPr id="2" name="Picture 1">
            <a:extLst>
              <a:ext uri="{FF2B5EF4-FFF2-40B4-BE49-F238E27FC236}">
                <a16:creationId xmlns:a16="http://schemas.microsoft.com/office/drawing/2014/main" id="{F06F6057-AE4E-4725-B3BF-E8DC70D5CF0E}"/>
              </a:ext>
            </a:extLst>
          </p:cNvPr>
          <p:cNvPicPr>
            <a:picLocks noChangeAspect="1"/>
          </p:cNvPicPr>
          <p:nvPr/>
        </p:nvPicPr>
        <p:blipFill>
          <a:blip r:embed="rId3"/>
          <a:stretch>
            <a:fillRect/>
          </a:stretch>
        </p:blipFill>
        <p:spPr>
          <a:xfrm>
            <a:off x="2526234" y="4646387"/>
            <a:ext cx="133972" cy="12881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48"/>
          <p:cNvSpPr txBox="1">
            <a:spLocks noGrp="1"/>
          </p:cNvSpPr>
          <p:nvPr>
            <p:ph type="title"/>
          </p:nvPr>
        </p:nvSpPr>
        <p:spPr>
          <a:xfrm>
            <a:off x="375950" y="588375"/>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a:t>
            </a:r>
            <a:endParaRPr/>
          </a:p>
        </p:txBody>
      </p:sp>
      <p:sp>
        <p:nvSpPr>
          <p:cNvPr id="574" name="Google Shape;574;p48"/>
          <p:cNvSpPr/>
          <p:nvPr/>
        </p:nvSpPr>
        <p:spPr>
          <a:xfrm>
            <a:off x="836950" y="1426600"/>
            <a:ext cx="79893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8"/>
          <p:cNvSpPr txBox="1">
            <a:spLocks noGrp="1"/>
          </p:cNvSpPr>
          <p:nvPr>
            <p:ph type="body" idx="4294967295"/>
          </p:nvPr>
        </p:nvSpPr>
        <p:spPr>
          <a:xfrm>
            <a:off x="836950" y="1426600"/>
            <a:ext cx="7989300" cy="461400"/>
          </a:xfrm>
          <a:prstGeom prst="rect">
            <a:avLst/>
          </a:prstGeom>
          <a:solidFill>
            <a:schemeClr val="dk1"/>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t>
            </a:r>
            <a:endParaRPr>
              <a:solidFill>
                <a:schemeClr val="dk1"/>
              </a:solidFill>
            </a:endParaRPr>
          </a:p>
        </p:txBody>
      </p:sp>
      <p:sp>
        <p:nvSpPr>
          <p:cNvPr id="576" name="Google Shape;576;p48"/>
          <p:cNvSpPr txBox="1">
            <a:spLocks noGrp="1"/>
          </p:cNvSpPr>
          <p:nvPr>
            <p:ph type="body" idx="4294967295"/>
          </p:nvPr>
        </p:nvSpPr>
        <p:spPr>
          <a:xfrm>
            <a:off x="878250" y="1972025"/>
            <a:ext cx="7841400" cy="279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200" b="1">
                <a:solidFill>
                  <a:srgbClr val="000000"/>
                </a:solidFill>
                <a:highlight>
                  <a:srgbClr val="FFFFFF"/>
                </a:highlight>
                <a:latin typeface="Times New Roman"/>
                <a:ea typeface="Times New Roman"/>
                <a:cs typeface="Times New Roman"/>
                <a:sym typeface="Times New Roman"/>
              </a:rPr>
              <a:t>Dataset Reference:</a:t>
            </a:r>
            <a:endParaRPr sz="1200" b="1">
              <a:solidFill>
                <a:srgbClr val="000000"/>
              </a:solidFill>
              <a:highlight>
                <a:srgbClr val="FFFFFF"/>
              </a:highlight>
              <a:latin typeface="Times New Roman"/>
              <a:ea typeface="Times New Roman"/>
              <a:cs typeface="Times New Roman"/>
              <a:sym typeface="Times New Roman"/>
            </a:endParaRPr>
          </a:p>
          <a:p>
            <a:pPr marL="457200" lvl="0" indent="-330200" algn="just" rtl="0">
              <a:spcBef>
                <a:spcPts val="1600"/>
              </a:spcBef>
              <a:spcAft>
                <a:spcPts val="0"/>
              </a:spcAft>
              <a:buSzPts val="1600"/>
              <a:buChar char="-"/>
            </a:pPr>
            <a:r>
              <a:rPr lang="en" sz="1200">
                <a:solidFill>
                  <a:srgbClr val="000000"/>
                </a:solidFill>
                <a:highlight>
                  <a:srgbClr val="FFFFFF"/>
                </a:highlight>
                <a:latin typeface="Times New Roman"/>
                <a:ea typeface="Times New Roman"/>
                <a:cs typeface="Times New Roman"/>
                <a:sym typeface="Times New Roman"/>
              </a:rPr>
              <a:t>[1] UCI Machine Learning Repository: Diabetes 130-US hospitals for years 1999-2008 Data Set. (n.d.). Retrieved from </a:t>
            </a:r>
            <a:r>
              <a:rPr lang="en" sz="1200" u="sng">
                <a:solidFill>
                  <a:schemeClr val="hlink"/>
                </a:solidFill>
                <a:highlight>
                  <a:srgbClr val="FFFFFF"/>
                </a:highlight>
                <a:latin typeface="Times New Roman"/>
                <a:ea typeface="Times New Roman"/>
                <a:cs typeface="Times New Roman"/>
                <a:sym typeface="Times New Roman"/>
                <a:hlinkClick r:id="rId3"/>
              </a:rPr>
              <a:t>https://archive.ics.uci.edu/ml/datasets/diabetes+130-us+hospitals+for+years+1999-2008</a:t>
            </a:r>
            <a:endParaRPr sz="1200">
              <a:solidFill>
                <a:srgbClr val="000000"/>
              </a:solidFill>
              <a:highlight>
                <a:srgbClr val="FFFFFF"/>
              </a:highlight>
              <a:latin typeface="Times New Roman"/>
              <a:ea typeface="Times New Roman"/>
              <a:cs typeface="Times New Roman"/>
              <a:sym typeface="Times New Roman"/>
            </a:endParaRPr>
          </a:p>
          <a:p>
            <a:pPr marL="0" lvl="0" indent="0" algn="just" rtl="0">
              <a:spcBef>
                <a:spcPts val="1600"/>
              </a:spcBef>
              <a:spcAft>
                <a:spcPts val="0"/>
              </a:spcAft>
              <a:buNone/>
            </a:pPr>
            <a:r>
              <a:rPr lang="en" sz="1200" b="1">
                <a:solidFill>
                  <a:srgbClr val="000000"/>
                </a:solidFill>
                <a:highlight>
                  <a:srgbClr val="FFFFFF"/>
                </a:highlight>
                <a:latin typeface="Times New Roman"/>
                <a:ea typeface="Times New Roman"/>
                <a:cs typeface="Times New Roman"/>
                <a:sym typeface="Times New Roman"/>
              </a:rPr>
              <a:t>Financial Reference: </a:t>
            </a:r>
            <a:endParaRPr sz="1200" b="1">
              <a:solidFill>
                <a:srgbClr val="000000"/>
              </a:solidFill>
              <a:highlight>
                <a:srgbClr val="FFFFFF"/>
              </a:highlight>
              <a:latin typeface="Times New Roman"/>
              <a:ea typeface="Times New Roman"/>
              <a:cs typeface="Times New Roman"/>
              <a:sym typeface="Times New Roman"/>
            </a:endParaRPr>
          </a:p>
          <a:p>
            <a:pPr marL="457200" lvl="0" indent="-304800" algn="just" rtl="0">
              <a:spcBef>
                <a:spcPts val="1600"/>
              </a:spcBef>
              <a:spcAft>
                <a:spcPts val="0"/>
              </a:spcAft>
              <a:buClr>
                <a:srgbClr val="000000"/>
              </a:buClr>
              <a:buSzPts val="1200"/>
              <a:buFont typeface="Times New Roman"/>
              <a:buChar char="-"/>
            </a:pPr>
            <a:r>
              <a:rPr lang="en" sz="1200">
                <a:solidFill>
                  <a:srgbClr val="000000"/>
                </a:solidFill>
                <a:highlight>
                  <a:srgbClr val="FFFFFF"/>
                </a:highlight>
                <a:latin typeface="Times New Roman"/>
                <a:ea typeface="Times New Roman"/>
                <a:cs typeface="Times New Roman"/>
                <a:sym typeface="Times New Roman"/>
              </a:rPr>
              <a:t>[2] The Cost of Diabetes. (n.d.). Retrieved from </a:t>
            </a:r>
            <a:r>
              <a:rPr lang="en" sz="1200" u="sng">
                <a:solidFill>
                  <a:schemeClr val="hlink"/>
                </a:solidFill>
                <a:highlight>
                  <a:srgbClr val="FFFFFF"/>
                </a:highlight>
                <a:latin typeface="Times New Roman"/>
                <a:ea typeface="Times New Roman"/>
                <a:cs typeface="Times New Roman"/>
                <a:sym typeface="Times New Roman"/>
                <a:hlinkClick r:id="rId4"/>
              </a:rPr>
              <a:t>https://www.diabetes.org/resources/statistics/cost-diabetes</a:t>
            </a:r>
            <a:endParaRPr sz="1200">
              <a:solidFill>
                <a:srgbClr val="000000"/>
              </a:solidFill>
              <a:highlight>
                <a:srgbClr val="FFFFFF"/>
              </a:highlight>
              <a:latin typeface="Times New Roman"/>
              <a:ea typeface="Times New Roman"/>
              <a:cs typeface="Times New Roman"/>
              <a:sym typeface="Times New Roman"/>
            </a:endParaRPr>
          </a:p>
          <a:p>
            <a:pPr marL="457200" lvl="0" indent="-304800" algn="just" rtl="0">
              <a:spcBef>
                <a:spcPts val="0"/>
              </a:spcBef>
              <a:spcAft>
                <a:spcPts val="0"/>
              </a:spcAft>
              <a:buClr>
                <a:srgbClr val="000000"/>
              </a:buClr>
              <a:buSzPts val="1200"/>
              <a:buFont typeface="Times New Roman"/>
              <a:buChar char="-"/>
            </a:pPr>
            <a:r>
              <a:rPr lang="en" sz="1200">
                <a:solidFill>
                  <a:srgbClr val="000000"/>
                </a:solidFill>
                <a:highlight>
                  <a:srgbClr val="FFFFFF"/>
                </a:highlight>
                <a:latin typeface="Times New Roman"/>
                <a:ea typeface="Times New Roman"/>
                <a:cs typeface="Times New Roman"/>
                <a:sym typeface="Times New Roman"/>
              </a:rPr>
              <a:t>[3] Trends in Diabetes-Related Preventable Hospitalizations in the U.S., 2005?2014. (2018, May 1). Retrieved from </a:t>
            </a:r>
            <a:r>
              <a:rPr lang="en" sz="1200" u="sng">
                <a:solidFill>
                  <a:schemeClr val="hlink"/>
                </a:solidFill>
                <a:highlight>
                  <a:srgbClr val="FFFFFF"/>
                </a:highlight>
                <a:latin typeface="Times New Roman"/>
                <a:ea typeface="Times New Roman"/>
                <a:cs typeface="Times New Roman"/>
                <a:sym typeface="Times New Roman"/>
                <a:hlinkClick r:id="rId5"/>
              </a:rPr>
              <a:t>https://care.diabetesjournals.org/content/41/5/e72?ijkey=89f233e9938d288d3ca29f917f4e052a7e69fca6&amp;keytype2=tf_ipsecsha</a:t>
            </a:r>
            <a:endParaRPr sz="1200">
              <a:solidFill>
                <a:srgbClr val="000000"/>
              </a:solidFill>
              <a:highlight>
                <a:srgbClr val="FFFFFF"/>
              </a:highlight>
              <a:latin typeface="Times New Roman"/>
              <a:ea typeface="Times New Roman"/>
              <a:cs typeface="Times New Roman"/>
              <a:sym typeface="Times New Roman"/>
            </a:endParaRPr>
          </a:p>
          <a:p>
            <a:pPr marL="457200" lvl="0" indent="-304800" algn="just" rtl="0">
              <a:spcBef>
                <a:spcPts val="0"/>
              </a:spcBef>
              <a:spcAft>
                <a:spcPts val="0"/>
              </a:spcAft>
              <a:buClr>
                <a:srgbClr val="000000"/>
              </a:buClr>
              <a:buSzPts val="1200"/>
              <a:buFont typeface="Times New Roman"/>
              <a:buChar char="-"/>
            </a:pPr>
            <a:r>
              <a:rPr lang="en" sz="1200">
                <a:solidFill>
                  <a:srgbClr val="000000"/>
                </a:solidFill>
                <a:highlight>
                  <a:srgbClr val="FFFFFF"/>
                </a:highlight>
                <a:latin typeface="Times New Roman"/>
                <a:ea typeface="Times New Roman"/>
                <a:cs typeface="Times New Roman"/>
                <a:sym typeface="Times New Roman"/>
              </a:rPr>
              <a:t>[4] Pfuntner, A., Wier, M.P.H., L. M., &amp; Steiner, M.D., M.P.H., C. (2013). Costs for hospital stays in the united states 2010. Healthcare Cost and Utilization Project</a:t>
            </a:r>
            <a:endParaRPr sz="120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48"/>
          <p:cNvSpPr txBox="1">
            <a:spLocks noGrp="1"/>
          </p:cNvSpPr>
          <p:nvPr>
            <p:ph type="title"/>
          </p:nvPr>
        </p:nvSpPr>
        <p:spPr>
          <a:xfrm>
            <a:off x="375950" y="588375"/>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Github</a:t>
            </a:r>
            <a:r>
              <a:rPr lang="en-US" dirty="0"/>
              <a:t> Link</a:t>
            </a:r>
            <a:endParaRPr dirty="0"/>
          </a:p>
        </p:txBody>
      </p:sp>
      <p:sp>
        <p:nvSpPr>
          <p:cNvPr id="574" name="Google Shape;574;p48"/>
          <p:cNvSpPr/>
          <p:nvPr/>
        </p:nvSpPr>
        <p:spPr>
          <a:xfrm>
            <a:off x="836950" y="1426600"/>
            <a:ext cx="79893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8"/>
          <p:cNvSpPr txBox="1">
            <a:spLocks noGrp="1"/>
          </p:cNvSpPr>
          <p:nvPr>
            <p:ph type="body" idx="4294967295"/>
          </p:nvPr>
        </p:nvSpPr>
        <p:spPr>
          <a:xfrm>
            <a:off x="836950" y="1426600"/>
            <a:ext cx="7989300" cy="461400"/>
          </a:xfrm>
          <a:prstGeom prst="rect">
            <a:avLst/>
          </a:prstGeom>
          <a:solidFill>
            <a:schemeClr val="dk1"/>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t>
            </a:r>
            <a:endParaRPr>
              <a:solidFill>
                <a:schemeClr val="dk1"/>
              </a:solidFill>
            </a:endParaRPr>
          </a:p>
        </p:txBody>
      </p:sp>
      <p:sp>
        <p:nvSpPr>
          <p:cNvPr id="576" name="Google Shape;576;p48"/>
          <p:cNvSpPr txBox="1">
            <a:spLocks noGrp="1"/>
          </p:cNvSpPr>
          <p:nvPr>
            <p:ph type="body" idx="4294967295"/>
          </p:nvPr>
        </p:nvSpPr>
        <p:spPr>
          <a:xfrm>
            <a:off x="878250" y="1966686"/>
            <a:ext cx="7841400" cy="280013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b="1" dirty="0">
                <a:solidFill>
                  <a:srgbClr val="000000"/>
                </a:solidFill>
                <a:highlight>
                  <a:srgbClr val="FFFFFF"/>
                </a:highlight>
                <a:latin typeface="Times New Roman"/>
                <a:ea typeface="Times New Roman"/>
                <a:cs typeface="Times New Roman"/>
                <a:sym typeface="Times New Roman"/>
              </a:rPr>
              <a:t>Please click the hyperlink to direct to “</a:t>
            </a:r>
            <a:r>
              <a:rPr lang="en-US" sz="1800" b="1" dirty="0" err="1">
                <a:solidFill>
                  <a:srgbClr val="000000"/>
                </a:solidFill>
                <a:highlight>
                  <a:srgbClr val="FFFFFF"/>
                </a:highlight>
                <a:latin typeface="Times New Roman"/>
                <a:ea typeface="Times New Roman"/>
                <a:cs typeface="Times New Roman"/>
                <a:sym typeface="Times New Roman"/>
              </a:rPr>
              <a:t>Diabetest</a:t>
            </a:r>
            <a:r>
              <a:rPr lang="en-US" sz="1800" b="1" dirty="0">
                <a:solidFill>
                  <a:srgbClr val="000000"/>
                </a:solidFill>
                <a:highlight>
                  <a:srgbClr val="FFFFFF"/>
                </a:highlight>
                <a:latin typeface="Times New Roman"/>
                <a:ea typeface="Times New Roman"/>
                <a:cs typeface="Times New Roman"/>
                <a:sym typeface="Times New Roman"/>
              </a:rPr>
              <a:t> Readmission” </a:t>
            </a:r>
            <a:r>
              <a:rPr lang="en-US" sz="1800" b="1" dirty="0" err="1">
                <a:solidFill>
                  <a:srgbClr val="000000"/>
                </a:solidFill>
                <a:highlight>
                  <a:srgbClr val="FFFFFF"/>
                </a:highlight>
                <a:latin typeface="Times New Roman"/>
                <a:ea typeface="Times New Roman"/>
                <a:cs typeface="Times New Roman"/>
                <a:sym typeface="Times New Roman"/>
              </a:rPr>
              <a:t>Github</a:t>
            </a:r>
            <a:r>
              <a:rPr lang="en-US" sz="1800" b="1" dirty="0">
                <a:solidFill>
                  <a:srgbClr val="000000"/>
                </a:solidFill>
                <a:highlight>
                  <a:srgbClr val="FFFFFF"/>
                </a:highlight>
                <a:latin typeface="Times New Roman"/>
                <a:ea typeface="Times New Roman"/>
                <a:cs typeface="Times New Roman"/>
                <a:sym typeface="Times New Roman"/>
              </a:rPr>
              <a:t> Repo:</a:t>
            </a:r>
          </a:p>
          <a:p>
            <a:pPr marL="0" lvl="0" indent="0" algn="just" rtl="0">
              <a:spcBef>
                <a:spcPts val="0"/>
              </a:spcBef>
              <a:spcAft>
                <a:spcPts val="0"/>
              </a:spcAft>
              <a:buNone/>
            </a:pPr>
            <a:endParaRPr lang="en-US" sz="1200" b="1" dirty="0">
              <a:solidFill>
                <a:srgbClr val="000000"/>
              </a:solidFill>
              <a:highlight>
                <a:srgbClr val="FFFFFF"/>
              </a:highlight>
              <a:latin typeface="Times New Roman"/>
              <a:ea typeface="Times New Roman"/>
              <a:cs typeface="Times New Roman"/>
              <a:sym typeface="Times New Roman"/>
            </a:endParaRPr>
          </a:p>
          <a:p>
            <a:pPr marL="0" lvl="0" indent="0" algn="ctr">
              <a:lnSpc>
                <a:spcPct val="300000"/>
              </a:lnSpc>
              <a:buNone/>
            </a:pPr>
            <a:r>
              <a:rPr lang="en-US" sz="3000" b="1" dirty="0">
                <a:solidFill>
                  <a:srgbClr val="000000"/>
                </a:solidFill>
                <a:highlight>
                  <a:srgbClr val="FFFFFF"/>
                </a:highlight>
                <a:latin typeface="Times New Roman"/>
                <a:ea typeface="Times New Roman"/>
                <a:cs typeface="Times New Roman"/>
                <a:sym typeface="Times New Roman"/>
                <a:hlinkClick r:id="rId3"/>
              </a:rPr>
              <a:t>“Diabetes Readmission”</a:t>
            </a:r>
            <a:endParaRPr sz="3000" dirty="0">
              <a:solidFill>
                <a:srgbClr val="000000"/>
              </a:solidFill>
              <a:highlight>
                <a:srgbClr val="FFFFFF"/>
              </a:highlight>
              <a:latin typeface="Times New Roman"/>
              <a:ea typeface="Times New Roman"/>
              <a:cs typeface="Times New Roman"/>
              <a:sym typeface="Times New Roman"/>
            </a:endParaRPr>
          </a:p>
        </p:txBody>
      </p:sp>
    </p:spTree>
    <p:extLst>
      <p:ext uri="{BB962C8B-B14F-4D97-AF65-F5344CB8AC3E}">
        <p14:creationId xmlns:p14="http://schemas.microsoft.com/office/powerpoint/2010/main" val="652769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49"/>
          <p:cNvSpPr txBox="1">
            <a:spLocks noGrp="1"/>
          </p:cNvSpPr>
          <p:nvPr>
            <p:ph type="title"/>
          </p:nvPr>
        </p:nvSpPr>
        <p:spPr>
          <a:xfrm>
            <a:off x="727800" y="5731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team: PyPyPy</a:t>
            </a:r>
            <a:endParaRPr/>
          </a:p>
        </p:txBody>
      </p:sp>
      <p:sp>
        <p:nvSpPr>
          <p:cNvPr id="582" name="Google Shape;582;p49"/>
          <p:cNvSpPr/>
          <p:nvPr/>
        </p:nvSpPr>
        <p:spPr>
          <a:xfrm>
            <a:off x="520250" y="1485379"/>
            <a:ext cx="1449300" cy="3201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583" name="Google Shape;583;p49"/>
          <p:cNvSpPr/>
          <p:nvPr/>
        </p:nvSpPr>
        <p:spPr>
          <a:xfrm>
            <a:off x="520275" y="1483802"/>
            <a:ext cx="1449300" cy="53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9"/>
          <p:cNvSpPr txBox="1">
            <a:spLocks noGrp="1"/>
          </p:cNvSpPr>
          <p:nvPr>
            <p:ph type="body" idx="4294967295"/>
          </p:nvPr>
        </p:nvSpPr>
        <p:spPr>
          <a:xfrm>
            <a:off x="520589" y="1420995"/>
            <a:ext cx="1449000" cy="871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solidFill>
                  <a:schemeClr val="lt1"/>
                </a:solidFill>
              </a:rPr>
              <a:t>Paul</a:t>
            </a:r>
            <a:endParaRPr sz="1100">
              <a:solidFill>
                <a:schemeClr val="lt1"/>
              </a:solidFill>
            </a:endParaRPr>
          </a:p>
        </p:txBody>
      </p:sp>
      <p:sp>
        <p:nvSpPr>
          <p:cNvPr id="585" name="Google Shape;585;p49"/>
          <p:cNvSpPr txBox="1">
            <a:spLocks noGrp="1"/>
          </p:cNvSpPr>
          <p:nvPr>
            <p:ph type="body" idx="4294967295"/>
          </p:nvPr>
        </p:nvSpPr>
        <p:spPr>
          <a:xfrm>
            <a:off x="520601" y="3812132"/>
            <a:ext cx="1449000" cy="871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b="1">
                <a:solidFill>
                  <a:schemeClr val="dk2"/>
                </a:solidFill>
              </a:rPr>
              <a:t>Charoenpong Songdechakraiwut</a:t>
            </a:r>
            <a:endParaRPr sz="1000" b="1">
              <a:solidFill>
                <a:schemeClr val="dk2"/>
              </a:solidFill>
            </a:endParaRPr>
          </a:p>
        </p:txBody>
      </p:sp>
      <p:sp>
        <p:nvSpPr>
          <p:cNvPr id="586" name="Google Shape;586;p49"/>
          <p:cNvSpPr/>
          <p:nvPr/>
        </p:nvSpPr>
        <p:spPr>
          <a:xfrm>
            <a:off x="2183814" y="1485379"/>
            <a:ext cx="1449300" cy="3201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587" name="Google Shape;587;p49"/>
          <p:cNvSpPr/>
          <p:nvPr/>
        </p:nvSpPr>
        <p:spPr>
          <a:xfrm>
            <a:off x="2183825" y="1483802"/>
            <a:ext cx="1449300" cy="53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9"/>
          <p:cNvSpPr txBox="1">
            <a:spLocks noGrp="1"/>
          </p:cNvSpPr>
          <p:nvPr>
            <p:ph type="body" idx="4294967295"/>
          </p:nvPr>
        </p:nvSpPr>
        <p:spPr>
          <a:xfrm>
            <a:off x="2183954" y="1420995"/>
            <a:ext cx="1449000" cy="871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solidFill>
                  <a:schemeClr val="lt1"/>
                </a:solidFill>
              </a:rPr>
              <a:t>Emanuel</a:t>
            </a:r>
            <a:endParaRPr sz="1100">
              <a:solidFill>
                <a:schemeClr val="lt1"/>
              </a:solidFill>
            </a:endParaRPr>
          </a:p>
        </p:txBody>
      </p:sp>
      <p:sp>
        <p:nvSpPr>
          <p:cNvPr id="589" name="Google Shape;589;p49"/>
          <p:cNvSpPr txBox="1">
            <a:spLocks noGrp="1"/>
          </p:cNvSpPr>
          <p:nvPr>
            <p:ph type="body" idx="4294967295"/>
          </p:nvPr>
        </p:nvSpPr>
        <p:spPr>
          <a:xfrm>
            <a:off x="2183954" y="3812132"/>
            <a:ext cx="1449000" cy="871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073763"/>
                </a:solidFill>
                <a:latin typeface="Arial"/>
                <a:ea typeface="Arial"/>
                <a:cs typeface="Arial"/>
                <a:sym typeface="Arial"/>
              </a:rPr>
              <a:t>Emanuel </a:t>
            </a:r>
            <a:r>
              <a:rPr lang="en" sz="1200" b="1">
                <a:solidFill>
                  <a:srgbClr val="073763"/>
                </a:solidFill>
                <a:highlight>
                  <a:srgbClr val="FFFFFF"/>
                </a:highlight>
                <a:uFill>
                  <a:noFill/>
                </a:uFill>
                <a:latin typeface="Arial"/>
                <a:ea typeface="Arial"/>
                <a:cs typeface="Arial"/>
                <a:sym typeface="Arial"/>
                <a:hlinkClick r:id="rId3"/>
              </a:rPr>
              <a:t>Pizaña</a:t>
            </a:r>
            <a:endParaRPr sz="1200" b="1">
              <a:solidFill>
                <a:srgbClr val="073763"/>
              </a:solidFill>
              <a:latin typeface="Arial"/>
              <a:ea typeface="Arial"/>
              <a:cs typeface="Arial"/>
              <a:sym typeface="Arial"/>
            </a:endParaRPr>
          </a:p>
        </p:txBody>
      </p:sp>
      <p:sp>
        <p:nvSpPr>
          <p:cNvPr id="590" name="Google Shape;590;p49"/>
          <p:cNvSpPr/>
          <p:nvPr/>
        </p:nvSpPr>
        <p:spPr>
          <a:xfrm>
            <a:off x="3847341" y="1485379"/>
            <a:ext cx="1449300" cy="3201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591" name="Google Shape;591;p49"/>
          <p:cNvSpPr/>
          <p:nvPr/>
        </p:nvSpPr>
        <p:spPr>
          <a:xfrm>
            <a:off x="3847426" y="1483802"/>
            <a:ext cx="1449300" cy="53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9"/>
          <p:cNvSpPr txBox="1">
            <a:spLocks noGrp="1"/>
          </p:cNvSpPr>
          <p:nvPr>
            <p:ph type="body" idx="4294967295"/>
          </p:nvPr>
        </p:nvSpPr>
        <p:spPr>
          <a:xfrm>
            <a:off x="3847656" y="1420995"/>
            <a:ext cx="1449000" cy="871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solidFill>
                  <a:schemeClr val="lt1"/>
                </a:solidFill>
              </a:rPr>
              <a:t>Stephen</a:t>
            </a:r>
            <a:endParaRPr sz="1100">
              <a:solidFill>
                <a:schemeClr val="lt1"/>
              </a:solidFill>
            </a:endParaRPr>
          </a:p>
        </p:txBody>
      </p:sp>
      <p:sp>
        <p:nvSpPr>
          <p:cNvPr id="593" name="Google Shape;593;p49"/>
          <p:cNvSpPr txBox="1">
            <a:spLocks noGrp="1"/>
          </p:cNvSpPr>
          <p:nvPr>
            <p:ph type="body" idx="4294967295"/>
          </p:nvPr>
        </p:nvSpPr>
        <p:spPr>
          <a:xfrm>
            <a:off x="3847518" y="3812132"/>
            <a:ext cx="1449000" cy="871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dk2"/>
                </a:solidFill>
              </a:rPr>
              <a:t>Stephen Oakey</a:t>
            </a:r>
            <a:endParaRPr sz="1300" b="1">
              <a:solidFill>
                <a:schemeClr val="dk2"/>
              </a:solidFill>
            </a:endParaRPr>
          </a:p>
        </p:txBody>
      </p:sp>
      <p:sp>
        <p:nvSpPr>
          <p:cNvPr id="594" name="Google Shape;594;p49"/>
          <p:cNvSpPr/>
          <p:nvPr/>
        </p:nvSpPr>
        <p:spPr>
          <a:xfrm>
            <a:off x="5511027" y="1484237"/>
            <a:ext cx="1449000" cy="3200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595" name="Google Shape;595;p49"/>
          <p:cNvSpPr/>
          <p:nvPr/>
        </p:nvSpPr>
        <p:spPr>
          <a:xfrm>
            <a:off x="5511001" y="1483802"/>
            <a:ext cx="1449300" cy="53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9"/>
          <p:cNvSpPr txBox="1">
            <a:spLocks noGrp="1"/>
          </p:cNvSpPr>
          <p:nvPr>
            <p:ph type="body" idx="4294967295"/>
          </p:nvPr>
        </p:nvSpPr>
        <p:spPr>
          <a:xfrm>
            <a:off x="5511071" y="1420995"/>
            <a:ext cx="1449000" cy="871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solidFill>
                  <a:schemeClr val="lt1"/>
                </a:solidFill>
              </a:rPr>
              <a:t>Xing</a:t>
            </a:r>
            <a:endParaRPr sz="1100">
              <a:solidFill>
                <a:schemeClr val="lt1"/>
              </a:solidFill>
            </a:endParaRPr>
          </a:p>
        </p:txBody>
      </p:sp>
      <p:sp>
        <p:nvSpPr>
          <p:cNvPr id="597" name="Google Shape;597;p49"/>
          <p:cNvSpPr txBox="1">
            <a:spLocks noGrp="1"/>
          </p:cNvSpPr>
          <p:nvPr>
            <p:ph type="body" idx="4294967295"/>
          </p:nvPr>
        </p:nvSpPr>
        <p:spPr>
          <a:xfrm>
            <a:off x="5511146" y="3812132"/>
            <a:ext cx="1449000" cy="871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dk2"/>
                </a:solidFill>
              </a:rPr>
              <a:t>Xingwang Chen</a:t>
            </a:r>
            <a:endParaRPr sz="1300" b="1">
              <a:solidFill>
                <a:schemeClr val="dk2"/>
              </a:solidFill>
            </a:endParaRPr>
          </a:p>
        </p:txBody>
      </p:sp>
      <p:sp>
        <p:nvSpPr>
          <p:cNvPr id="598" name="Google Shape;598;p49"/>
          <p:cNvSpPr/>
          <p:nvPr/>
        </p:nvSpPr>
        <p:spPr>
          <a:xfrm>
            <a:off x="7174614" y="1484237"/>
            <a:ext cx="1449000" cy="3200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599" name="Google Shape;599;p49"/>
          <p:cNvSpPr/>
          <p:nvPr/>
        </p:nvSpPr>
        <p:spPr>
          <a:xfrm>
            <a:off x="7174477" y="1483823"/>
            <a:ext cx="1449300" cy="53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9"/>
          <p:cNvSpPr txBox="1">
            <a:spLocks noGrp="1"/>
          </p:cNvSpPr>
          <p:nvPr>
            <p:ph type="body" idx="4294967295"/>
          </p:nvPr>
        </p:nvSpPr>
        <p:spPr>
          <a:xfrm>
            <a:off x="7174585" y="1420995"/>
            <a:ext cx="1449000" cy="871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solidFill>
                  <a:schemeClr val="lt1"/>
                </a:solidFill>
              </a:rPr>
              <a:t>Kevin</a:t>
            </a:r>
            <a:endParaRPr sz="1100">
              <a:solidFill>
                <a:schemeClr val="lt1"/>
              </a:solidFill>
            </a:endParaRPr>
          </a:p>
        </p:txBody>
      </p:sp>
      <p:sp>
        <p:nvSpPr>
          <p:cNvPr id="601" name="Google Shape;601;p49"/>
          <p:cNvSpPr txBox="1">
            <a:spLocks noGrp="1"/>
          </p:cNvSpPr>
          <p:nvPr>
            <p:ph type="body" idx="4294967295"/>
          </p:nvPr>
        </p:nvSpPr>
        <p:spPr>
          <a:xfrm>
            <a:off x="7174510" y="3812132"/>
            <a:ext cx="1449000" cy="871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dk2"/>
                </a:solidFill>
              </a:rPr>
              <a:t>Haining Fu</a:t>
            </a:r>
            <a:endParaRPr sz="1300" b="1">
              <a:solidFill>
                <a:schemeClr val="dk2"/>
              </a:solidFill>
            </a:endParaRPr>
          </a:p>
        </p:txBody>
      </p:sp>
      <p:pic>
        <p:nvPicPr>
          <p:cNvPr id="602" name="Google Shape;602;p49" descr="See the source image"/>
          <p:cNvPicPr preferRelativeResize="0"/>
          <p:nvPr/>
        </p:nvPicPr>
        <p:blipFill>
          <a:blip r:embed="rId4">
            <a:alphaModFix/>
          </a:blip>
          <a:stretch>
            <a:fillRect/>
          </a:stretch>
        </p:blipFill>
        <p:spPr>
          <a:xfrm>
            <a:off x="5875375" y="2116461"/>
            <a:ext cx="737475" cy="1835214"/>
          </a:xfrm>
          <a:prstGeom prst="rect">
            <a:avLst/>
          </a:prstGeom>
          <a:noFill/>
          <a:ln>
            <a:noFill/>
          </a:ln>
        </p:spPr>
      </p:pic>
      <p:pic>
        <p:nvPicPr>
          <p:cNvPr id="603" name="Google Shape;603;p49" descr="See the source image"/>
          <p:cNvPicPr preferRelativeResize="0"/>
          <p:nvPr/>
        </p:nvPicPr>
        <p:blipFill>
          <a:blip r:embed="rId5">
            <a:alphaModFix/>
          </a:blip>
          <a:stretch>
            <a:fillRect/>
          </a:stretch>
        </p:blipFill>
        <p:spPr>
          <a:xfrm>
            <a:off x="2340874" y="1993627"/>
            <a:ext cx="1292075" cy="1948922"/>
          </a:xfrm>
          <a:prstGeom prst="rect">
            <a:avLst/>
          </a:prstGeom>
          <a:noFill/>
          <a:ln>
            <a:noFill/>
          </a:ln>
        </p:spPr>
      </p:pic>
      <p:pic>
        <p:nvPicPr>
          <p:cNvPr id="604" name="Google Shape;604;p49" descr="See the source image"/>
          <p:cNvPicPr preferRelativeResize="0"/>
          <p:nvPr/>
        </p:nvPicPr>
        <p:blipFill>
          <a:blip r:embed="rId6">
            <a:alphaModFix/>
          </a:blip>
          <a:stretch>
            <a:fillRect/>
          </a:stretch>
        </p:blipFill>
        <p:spPr>
          <a:xfrm>
            <a:off x="736850" y="2068275"/>
            <a:ext cx="1016100" cy="1973700"/>
          </a:xfrm>
          <a:prstGeom prst="rect">
            <a:avLst/>
          </a:prstGeom>
          <a:noFill/>
          <a:ln>
            <a:noFill/>
          </a:ln>
        </p:spPr>
      </p:pic>
      <p:pic>
        <p:nvPicPr>
          <p:cNvPr id="605" name="Google Shape;605;p49" descr="See the source image"/>
          <p:cNvPicPr preferRelativeResize="0"/>
          <p:nvPr/>
        </p:nvPicPr>
        <p:blipFill>
          <a:blip r:embed="rId7">
            <a:alphaModFix/>
          </a:blip>
          <a:stretch>
            <a:fillRect/>
          </a:stretch>
        </p:blipFill>
        <p:spPr>
          <a:xfrm>
            <a:off x="6924538" y="2080663"/>
            <a:ext cx="1948925" cy="1948925"/>
          </a:xfrm>
          <a:prstGeom prst="rect">
            <a:avLst/>
          </a:prstGeom>
          <a:noFill/>
          <a:ln>
            <a:noFill/>
          </a:ln>
        </p:spPr>
      </p:pic>
      <p:pic>
        <p:nvPicPr>
          <p:cNvPr id="606" name="Google Shape;606;p49" descr="See the source image"/>
          <p:cNvPicPr preferRelativeResize="0"/>
          <p:nvPr/>
        </p:nvPicPr>
        <p:blipFill>
          <a:blip r:embed="rId8">
            <a:alphaModFix/>
          </a:blip>
          <a:stretch>
            <a:fillRect/>
          </a:stretch>
        </p:blipFill>
        <p:spPr>
          <a:xfrm>
            <a:off x="4132423" y="2605450"/>
            <a:ext cx="879450" cy="1331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50"/>
          <p:cNvSpPr txBox="1">
            <a:spLocks noGrp="1"/>
          </p:cNvSpPr>
          <p:nvPr>
            <p:ph type="title"/>
          </p:nvPr>
        </p:nvSpPr>
        <p:spPr>
          <a:xfrm>
            <a:off x="4427425" y="1775300"/>
            <a:ext cx="4571400" cy="535200"/>
          </a:xfrm>
          <a:prstGeom prst="rect">
            <a:avLst/>
          </a:prstGeom>
          <a:solidFill>
            <a:srgbClr val="FCE5CD"/>
          </a:solidFill>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Lobster"/>
                <a:ea typeface="Lobster"/>
                <a:cs typeface="Lobster"/>
                <a:sym typeface="Lobster"/>
              </a:rPr>
              <a:t>Thank you for your attention</a:t>
            </a:r>
            <a:endParaRPr sz="3000">
              <a:latin typeface="Lobster"/>
              <a:ea typeface="Lobster"/>
              <a:cs typeface="Lobster"/>
              <a:sym typeface="Lobster"/>
            </a:endParaRPr>
          </a:p>
          <a:p>
            <a:pPr marL="0" lvl="0" indent="0" algn="l" rtl="0">
              <a:spcBef>
                <a:spcPts val="0"/>
              </a:spcBef>
              <a:spcAft>
                <a:spcPts val="0"/>
              </a:spcAft>
              <a:buNone/>
            </a:pPr>
            <a:endParaRPr/>
          </a:p>
        </p:txBody>
      </p:sp>
      <p:sp>
        <p:nvSpPr>
          <p:cNvPr id="612" name="Google Shape;612;p50"/>
          <p:cNvSpPr txBox="1">
            <a:spLocks noGrp="1"/>
          </p:cNvSpPr>
          <p:nvPr>
            <p:ph type="title"/>
          </p:nvPr>
        </p:nvSpPr>
        <p:spPr>
          <a:xfrm>
            <a:off x="5859950" y="2793725"/>
            <a:ext cx="1126200" cy="535200"/>
          </a:xfrm>
          <a:prstGeom prst="rect">
            <a:avLst/>
          </a:prstGeom>
          <a:solidFill>
            <a:srgbClr val="F6B26B"/>
          </a:solidFill>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Lobster"/>
                <a:ea typeface="Lobster"/>
                <a:cs typeface="Lobster"/>
                <a:sym typeface="Lobster"/>
              </a:rPr>
              <a:t>Q&amp;A</a:t>
            </a:r>
            <a:endParaRPr sz="3000">
              <a:latin typeface="Lobster"/>
              <a:ea typeface="Lobster"/>
              <a:cs typeface="Lobster"/>
              <a:sym typeface="Lobster"/>
            </a:endParaRPr>
          </a:p>
          <a:p>
            <a:pPr marL="0" lvl="0" indent="0" algn="l" rtl="0">
              <a:spcBef>
                <a:spcPts val="0"/>
              </a:spcBef>
              <a:spcAft>
                <a:spcPts val="0"/>
              </a:spcAft>
              <a:buNone/>
            </a:pPr>
            <a:endParaRPr/>
          </a:p>
        </p:txBody>
      </p:sp>
      <p:pic>
        <p:nvPicPr>
          <p:cNvPr id="613" name="Google Shape;613;p50"/>
          <p:cNvPicPr preferRelativeResize="0"/>
          <p:nvPr/>
        </p:nvPicPr>
        <p:blipFill>
          <a:blip r:embed="rId3">
            <a:alphaModFix amt="78000"/>
          </a:blip>
          <a:stretch>
            <a:fillRect/>
          </a:stretch>
        </p:blipFill>
        <p:spPr>
          <a:xfrm rot="-388630">
            <a:off x="199799" y="765132"/>
            <a:ext cx="3917600" cy="2114787"/>
          </a:xfrm>
          <a:prstGeom prst="rect">
            <a:avLst/>
          </a:prstGeom>
          <a:noFill/>
          <a:ln>
            <a:noFill/>
          </a:ln>
          <a:effectLst>
            <a:outerShdw blurRad="542925" dist="314325" dir="9840000" algn="bl" rotWithShape="0">
              <a:srgbClr val="434343">
                <a:alpha val="43000"/>
              </a:srgbClr>
            </a:outerShdw>
            <a:reflection stA="44000" endPos="48000" dist="323850" dir="5400000" fadeDir="5400012"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727800" y="588375"/>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a:t>
            </a:r>
            <a:endParaRPr/>
          </a:p>
        </p:txBody>
      </p:sp>
      <p:sp>
        <p:nvSpPr>
          <p:cNvPr id="112" name="Google Shape;112;p16"/>
          <p:cNvSpPr/>
          <p:nvPr/>
        </p:nvSpPr>
        <p:spPr>
          <a:xfrm>
            <a:off x="776100" y="1521750"/>
            <a:ext cx="2394300" cy="3065100"/>
          </a:xfrm>
          <a:prstGeom prst="rect">
            <a:avLst/>
          </a:prstGeom>
          <a:solidFill>
            <a:srgbClr val="CFE2F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a:off x="3491200" y="1521750"/>
            <a:ext cx="2394300" cy="306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4" name="Google Shape;114;p16"/>
          <p:cNvSpPr/>
          <p:nvPr/>
        </p:nvSpPr>
        <p:spPr>
          <a:xfrm>
            <a:off x="6206400" y="1521750"/>
            <a:ext cx="2394300" cy="3065100"/>
          </a:xfrm>
          <a:prstGeom prst="rect">
            <a:avLst/>
          </a:prstGeom>
          <a:solidFill>
            <a:srgbClr val="CFE2F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5" name="Google Shape;115;p16"/>
          <p:cNvSpPr txBox="1"/>
          <p:nvPr/>
        </p:nvSpPr>
        <p:spPr>
          <a:xfrm>
            <a:off x="1004350" y="1758825"/>
            <a:ext cx="1902300" cy="745800"/>
          </a:xfrm>
          <a:prstGeom prst="rect">
            <a:avLst/>
          </a:prstGeom>
          <a:solidFill>
            <a:srgbClr val="FCE5CD"/>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000"/>
              <a:t>In-patient hospital accounts for the largest share of total health care spending </a:t>
            </a:r>
            <a:endParaRPr sz="1000"/>
          </a:p>
          <a:p>
            <a:pPr marL="0" lvl="0" indent="0" algn="just" rtl="0">
              <a:spcBef>
                <a:spcPts val="0"/>
              </a:spcBef>
              <a:spcAft>
                <a:spcPts val="0"/>
              </a:spcAft>
              <a:buNone/>
            </a:pPr>
            <a:r>
              <a:rPr lang="en" sz="1000"/>
              <a:t>(29% in 2009)</a:t>
            </a:r>
            <a:endParaRPr sz="1000">
              <a:latin typeface="Lato"/>
              <a:ea typeface="Lato"/>
              <a:cs typeface="Lato"/>
              <a:sym typeface="Lato"/>
            </a:endParaRPr>
          </a:p>
        </p:txBody>
      </p:sp>
      <p:sp>
        <p:nvSpPr>
          <p:cNvPr id="116" name="Google Shape;116;p16"/>
          <p:cNvSpPr txBox="1"/>
          <p:nvPr/>
        </p:nvSpPr>
        <p:spPr>
          <a:xfrm>
            <a:off x="991350" y="2740350"/>
            <a:ext cx="1902300" cy="745800"/>
          </a:xfrm>
          <a:prstGeom prst="rect">
            <a:avLst/>
          </a:prstGeom>
          <a:solidFill>
            <a:srgbClr val="F9CB9C"/>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000"/>
              <a:t>In 2018, total cost for diabetes related care was $327 billion</a:t>
            </a:r>
            <a:endParaRPr sz="1000">
              <a:latin typeface="Lato"/>
              <a:ea typeface="Lato"/>
              <a:cs typeface="Lato"/>
              <a:sym typeface="Lato"/>
            </a:endParaRPr>
          </a:p>
        </p:txBody>
      </p:sp>
      <p:sp>
        <p:nvSpPr>
          <p:cNvPr id="117" name="Google Shape;117;p16"/>
          <p:cNvSpPr txBox="1"/>
          <p:nvPr/>
        </p:nvSpPr>
        <p:spPr>
          <a:xfrm>
            <a:off x="1004350" y="3721875"/>
            <a:ext cx="1902300" cy="745800"/>
          </a:xfrm>
          <a:prstGeom prst="rect">
            <a:avLst/>
          </a:prstGeom>
          <a:solidFill>
            <a:srgbClr val="E69138"/>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t>“ </a:t>
            </a:r>
            <a:r>
              <a:rPr lang="en" sz="1100" b="1"/>
              <a:t>Hospital Readmission Reduction Program </a:t>
            </a:r>
            <a:r>
              <a:rPr lang="en" sz="1100"/>
              <a:t>”</a:t>
            </a:r>
            <a:endParaRPr>
              <a:latin typeface="Lato"/>
              <a:ea typeface="Lato"/>
              <a:cs typeface="Lato"/>
              <a:sym typeface="Lato"/>
            </a:endParaRPr>
          </a:p>
        </p:txBody>
      </p:sp>
      <p:sp>
        <p:nvSpPr>
          <p:cNvPr id="118" name="Google Shape;118;p16"/>
          <p:cNvSpPr/>
          <p:nvPr/>
        </p:nvSpPr>
        <p:spPr>
          <a:xfrm>
            <a:off x="3491250" y="1521750"/>
            <a:ext cx="2394300" cy="3065100"/>
          </a:xfrm>
          <a:prstGeom prst="rect">
            <a:avLst/>
          </a:prstGeom>
          <a:solidFill>
            <a:srgbClr val="CFE2F3"/>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txBox="1"/>
          <p:nvPr/>
        </p:nvSpPr>
        <p:spPr>
          <a:xfrm>
            <a:off x="3719500" y="1758825"/>
            <a:ext cx="1902300" cy="745800"/>
          </a:xfrm>
          <a:prstGeom prst="rect">
            <a:avLst/>
          </a:prstGeom>
          <a:solidFill>
            <a:srgbClr val="FCE5CD"/>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000"/>
              <a:t>Diabetes is the 7th leading cause of death in the USA (2015)</a:t>
            </a:r>
            <a:endParaRPr sz="1000">
              <a:latin typeface="Lato"/>
              <a:ea typeface="Lato"/>
              <a:cs typeface="Lato"/>
              <a:sym typeface="Lato"/>
            </a:endParaRPr>
          </a:p>
        </p:txBody>
      </p:sp>
      <p:sp>
        <p:nvSpPr>
          <p:cNvPr id="120" name="Google Shape;120;p16"/>
          <p:cNvSpPr txBox="1"/>
          <p:nvPr/>
        </p:nvSpPr>
        <p:spPr>
          <a:xfrm>
            <a:off x="3706500" y="2740350"/>
            <a:ext cx="1902300" cy="745800"/>
          </a:xfrm>
          <a:prstGeom prst="rect">
            <a:avLst/>
          </a:prstGeom>
          <a:solidFill>
            <a:srgbClr val="F9CB9C"/>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000"/>
              <a:t>In 2015, </a:t>
            </a:r>
            <a:endParaRPr sz="1000"/>
          </a:p>
          <a:p>
            <a:pPr marL="0" lvl="0" indent="0" algn="just" rtl="0">
              <a:spcBef>
                <a:spcPts val="0"/>
              </a:spcBef>
              <a:spcAft>
                <a:spcPts val="0"/>
              </a:spcAft>
              <a:buNone/>
            </a:pPr>
            <a:r>
              <a:rPr lang="en" sz="1000"/>
              <a:t>30.3 million Americans had diabetes</a:t>
            </a:r>
            <a:endParaRPr sz="1000">
              <a:latin typeface="Lato"/>
              <a:ea typeface="Lato"/>
              <a:cs typeface="Lato"/>
              <a:sym typeface="Lato"/>
            </a:endParaRPr>
          </a:p>
        </p:txBody>
      </p:sp>
      <p:sp>
        <p:nvSpPr>
          <p:cNvPr id="121" name="Google Shape;121;p16"/>
          <p:cNvSpPr txBox="1"/>
          <p:nvPr/>
        </p:nvSpPr>
        <p:spPr>
          <a:xfrm>
            <a:off x="3719500" y="3721875"/>
            <a:ext cx="1902300" cy="745800"/>
          </a:xfrm>
          <a:prstGeom prst="rect">
            <a:avLst/>
          </a:prstGeom>
          <a:solidFill>
            <a:srgbClr val="FFE599"/>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900" dirty="0"/>
              <a:t>84.1 million American age 18 or older had prediabetes</a:t>
            </a:r>
            <a:endParaRPr sz="900" dirty="0">
              <a:latin typeface="Lato"/>
              <a:ea typeface="Lato"/>
              <a:cs typeface="Lato"/>
              <a:sym typeface="Lato"/>
            </a:endParaRPr>
          </a:p>
        </p:txBody>
      </p:sp>
      <p:sp>
        <p:nvSpPr>
          <p:cNvPr id="122" name="Google Shape;122;p16"/>
          <p:cNvSpPr txBox="1"/>
          <p:nvPr/>
        </p:nvSpPr>
        <p:spPr>
          <a:xfrm>
            <a:off x="6496150" y="1758825"/>
            <a:ext cx="1902300" cy="745800"/>
          </a:xfrm>
          <a:prstGeom prst="rect">
            <a:avLst/>
          </a:prstGeom>
          <a:solidFill>
            <a:srgbClr val="FCE5CD"/>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050"/>
              <a:t>I</a:t>
            </a:r>
            <a:r>
              <a:rPr lang="en" sz="1000"/>
              <a:t>n 2010, </a:t>
            </a:r>
            <a:endParaRPr sz="1000"/>
          </a:p>
          <a:p>
            <a:pPr marL="0" lvl="0" indent="0" algn="just" rtl="0">
              <a:spcBef>
                <a:spcPts val="0"/>
              </a:spcBef>
              <a:spcAft>
                <a:spcPts val="0"/>
              </a:spcAft>
              <a:buNone/>
            </a:pPr>
            <a:r>
              <a:rPr lang="en" sz="1000"/>
              <a:t>hospitalization relating to diabetes with complication was $4.9 billion</a:t>
            </a:r>
            <a:endParaRPr sz="1000">
              <a:latin typeface="Lato"/>
              <a:ea typeface="Lato"/>
              <a:cs typeface="Lato"/>
              <a:sym typeface="Lato"/>
            </a:endParaRPr>
          </a:p>
        </p:txBody>
      </p:sp>
      <p:sp>
        <p:nvSpPr>
          <p:cNvPr id="123" name="Google Shape;123;p16"/>
          <p:cNvSpPr txBox="1"/>
          <p:nvPr/>
        </p:nvSpPr>
        <p:spPr>
          <a:xfrm>
            <a:off x="6483150" y="2740350"/>
            <a:ext cx="1902300" cy="745800"/>
          </a:xfrm>
          <a:prstGeom prst="rect">
            <a:avLst/>
          </a:prstGeom>
          <a:solidFill>
            <a:srgbClr val="F9CB9C"/>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000"/>
              <a:t>Identify high risk pool of diabetic patient for rehospitalization</a:t>
            </a:r>
            <a:endParaRPr sz="1000">
              <a:latin typeface="Lato"/>
              <a:ea typeface="Lato"/>
              <a:cs typeface="Lato"/>
              <a:sym typeface="Lato"/>
            </a:endParaRPr>
          </a:p>
        </p:txBody>
      </p:sp>
      <p:sp>
        <p:nvSpPr>
          <p:cNvPr id="124" name="Google Shape;124;p16"/>
          <p:cNvSpPr txBox="1"/>
          <p:nvPr/>
        </p:nvSpPr>
        <p:spPr>
          <a:xfrm>
            <a:off x="6496150" y="3721875"/>
            <a:ext cx="1902300" cy="745800"/>
          </a:xfrm>
          <a:prstGeom prst="rect">
            <a:avLst/>
          </a:prstGeom>
          <a:solidFill>
            <a:srgbClr val="E69138"/>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sz="1050"/>
          </a:p>
          <a:p>
            <a:pPr marL="0" lvl="0" indent="0" algn="l" rtl="0">
              <a:spcBef>
                <a:spcPts val="0"/>
              </a:spcBef>
              <a:spcAft>
                <a:spcPts val="0"/>
              </a:spcAft>
              <a:buNone/>
            </a:pPr>
            <a:r>
              <a:rPr lang="en" sz="1000"/>
              <a:t>Implementation of intervention for high risk population to </a:t>
            </a:r>
            <a:r>
              <a:rPr lang="en" sz="1000" b="1" i="1"/>
              <a:t>reduce rehospitalization.</a:t>
            </a:r>
            <a:endParaRPr sz="1000" b="1" i="1">
              <a:latin typeface="Lato"/>
              <a:ea typeface="Lato"/>
              <a:cs typeface="Lato"/>
              <a:sym typeface="Lato"/>
            </a:endParaRPr>
          </a:p>
          <a:p>
            <a:pPr marL="0" lvl="0" indent="0" algn="l" rtl="0">
              <a:spcBef>
                <a:spcPts val="0"/>
              </a:spcBef>
              <a:spcAft>
                <a:spcPts val="0"/>
              </a:spcAft>
              <a:buNone/>
            </a:pPr>
            <a:endParaRPr sz="1050" b="1"/>
          </a:p>
        </p:txBody>
      </p:sp>
      <p:sp>
        <p:nvSpPr>
          <p:cNvPr id="125" name="Google Shape;125;p16"/>
          <p:cNvSpPr/>
          <p:nvPr/>
        </p:nvSpPr>
        <p:spPr>
          <a:xfrm>
            <a:off x="2957775" y="2749950"/>
            <a:ext cx="684600" cy="608700"/>
          </a:xfrm>
          <a:prstGeom prst="chevron">
            <a:avLst>
              <a:gd name="adj" fmla="val 50000"/>
            </a:avLst>
          </a:prstGeom>
          <a:solidFill>
            <a:srgbClr val="CC0000"/>
          </a:solid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a:off x="5703675" y="2808900"/>
            <a:ext cx="684600" cy="608700"/>
          </a:xfrm>
          <a:prstGeom prst="chevron">
            <a:avLst>
              <a:gd name="adj" fmla="val 50000"/>
            </a:avLst>
          </a:prstGeom>
          <a:solidFill>
            <a:srgbClr val="CC0000"/>
          </a:solid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txBox="1"/>
          <p:nvPr/>
        </p:nvSpPr>
        <p:spPr>
          <a:xfrm>
            <a:off x="991350" y="1758825"/>
            <a:ext cx="1902300" cy="745800"/>
          </a:xfrm>
          <a:prstGeom prst="rect">
            <a:avLst/>
          </a:prstGeom>
          <a:solidFill>
            <a:srgbClr val="FFD966"/>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900" dirty="0"/>
              <a:t>In-patient hospital accounts for the largest share of total health care spending </a:t>
            </a:r>
            <a:endParaRPr sz="900" dirty="0"/>
          </a:p>
          <a:p>
            <a:pPr marL="0" lvl="0" indent="0" algn="just" rtl="0">
              <a:spcBef>
                <a:spcPts val="0"/>
              </a:spcBef>
              <a:spcAft>
                <a:spcPts val="0"/>
              </a:spcAft>
              <a:buNone/>
            </a:pPr>
            <a:r>
              <a:rPr lang="en" sz="900" dirty="0"/>
              <a:t>(29% in 2009)</a:t>
            </a:r>
            <a:endParaRPr sz="900" dirty="0">
              <a:latin typeface="Lato"/>
              <a:ea typeface="Lato"/>
              <a:cs typeface="Lato"/>
              <a:sym typeface="Lato"/>
            </a:endParaRPr>
          </a:p>
        </p:txBody>
      </p:sp>
      <p:sp>
        <p:nvSpPr>
          <p:cNvPr id="128" name="Google Shape;128;p16"/>
          <p:cNvSpPr txBox="1"/>
          <p:nvPr/>
        </p:nvSpPr>
        <p:spPr>
          <a:xfrm>
            <a:off x="978350" y="2740350"/>
            <a:ext cx="1902300" cy="745800"/>
          </a:xfrm>
          <a:prstGeom prst="rect">
            <a:avLst/>
          </a:prstGeom>
          <a:solidFill>
            <a:srgbClr val="FFD966"/>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900" dirty="0"/>
              <a:t>In 2018, total cost for diabetes related care was $327 billion</a:t>
            </a:r>
            <a:endParaRPr sz="900" dirty="0">
              <a:latin typeface="Lato"/>
              <a:ea typeface="Lato"/>
              <a:cs typeface="Lato"/>
              <a:sym typeface="Lato"/>
            </a:endParaRPr>
          </a:p>
        </p:txBody>
      </p:sp>
      <p:sp>
        <p:nvSpPr>
          <p:cNvPr id="129" name="Google Shape;129;p16"/>
          <p:cNvSpPr txBox="1"/>
          <p:nvPr/>
        </p:nvSpPr>
        <p:spPr>
          <a:xfrm>
            <a:off x="991350" y="3721875"/>
            <a:ext cx="1902300" cy="745800"/>
          </a:xfrm>
          <a:prstGeom prst="rect">
            <a:avLst/>
          </a:prstGeom>
          <a:solidFill>
            <a:srgbClr val="FFD96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t>“ </a:t>
            </a:r>
            <a:r>
              <a:rPr lang="en" sz="1100" b="1"/>
              <a:t>Hospital Readmission Reduction Program </a:t>
            </a:r>
            <a:r>
              <a:rPr lang="en" sz="1100"/>
              <a:t>”</a:t>
            </a:r>
            <a:endParaRPr>
              <a:latin typeface="Lato"/>
              <a:ea typeface="Lato"/>
              <a:cs typeface="Lato"/>
              <a:sym typeface="Lato"/>
            </a:endParaRPr>
          </a:p>
        </p:txBody>
      </p:sp>
      <p:sp>
        <p:nvSpPr>
          <p:cNvPr id="130" name="Google Shape;130;p16"/>
          <p:cNvSpPr txBox="1"/>
          <p:nvPr/>
        </p:nvSpPr>
        <p:spPr>
          <a:xfrm>
            <a:off x="3728375" y="1758825"/>
            <a:ext cx="1902300" cy="745800"/>
          </a:xfrm>
          <a:prstGeom prst="rect">
            <a:avLst/>
          </a:prstGeom>
          <a:solidFill>
            <a:srgbClr val="FFE599"/>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900" dirty="0"/>
              <a:t>Diabetes is the 7th leading cause of death in the USA (2015)</a:t>
            </a:r>
            <a:endParaRPr sz="900" dirty="0">
              <a:latin typeface="Lato"/>
              <a:ea typeface="Lato"/>
              <a:cs typeface="Lato"/>
              <a:sym typeface="Lato"/>
            </a:endParaRPr>
          </a:p>
        </p:txBody>
      </p:sp>
      <p:sp>
        <p:nvSpPr>
          <p:cNvPr id="131" name="Google Shape;131;p16"/>
          <p:cNvSpPr txBox="1"/>
          <p:nvPr/>
        </p:nvSpPr>
        <p:spPr>
          <a:xfrm>
            <a:off x="3715375" y="2740350"/>
            <a:ext cx="1902300" cy="745800"/>
          </a:xfrm>
          <a:prstGeom prst="rect">
            <a:avLst/>
          </a:prstGeom>
          <a:solidFill>
            <a:srgbClr val="FFE599"/>
          </a:solidFill>
          <a:ln>
            <a:noFill/>
          </a:ln>
        </p:spPr>
        <p:txBody>
          <a:bodyPr spcFirstLastPara="1" wrap="square" lIns="91425" tIns="91425" rIns="91425" bIns="91425" anchor="ctr" anchorCtr="0">
            <a:noAutofit/>
          </a:bodyPr>
          <a:lstStyle/>
          <a:p>
            <a:pPr marL="0" lvl="0" indent="0" algn="thaiDist" rtl="0">
              <a:spcBef>
                <a:spcPts val="0"/>
              </a:spcBef>
              <a:spcAft>
                <a:spcPts val="0"/>
              </a:spcAft>
              <a:buNone/>
            </a:pPr>
            <a:r>
              <a:rPr lang="en" sz="900" dirty="0"/>
              <a:t>In 2015, </a:t>
            </a:r>
            <a:endParaRPr sz="900" dirty="0"/>
          </a:p>
          <a:p>
            <a:pPr marL="0" lvl="0" indent="0" algn="thaiDist" rtl="0">
              <a:spcBef>
                <a:spcPts val="0"/>
              </a:spcBef>
              <a:spcAft>
                <a:spcPts val="0"/>
              </a:spcAft>
              <a:buNone/>
            </a:pPr>
            <a:r>
              <a:rPr lang="en" sz="900" dirty="0"/>
              <a:t>30.3 million Americans had diabetes</a:t>
            </a:r>
            <a:endParaRPr sz="900" dirty="0">
              <a:latin typeface="Lato"/>
              <a:ea typeface="Lato"/>
              <a:cs typeface="Lato"/>
              <a:sym typeface="Lato"/>
            </a:endParaRPr>
          </a:p>
        </p:txBody>
      </p:sp>
      <p:sp>
        <p:nvSpPr>
          <p:cNvPr id="132" name="Google Shape;132;p16"/>
          <p:cNvSpPr txBox="1"/>
          <p:nvPr/>
        </p:nvSpPr>
        <p:spPr>
          <a:xfrm>
            <a:off x="6487275" y="1758825"/>
            <a:ext cx="1902300" cy="745800"/>
          </a:xfrm>
          <a:prstGeom prst="rect">
            <a:avLst/>
          </a:prstGeom>
          <a:solidFill>
            <a:srgbClr val="FFF2CC"/>
          </a:solidFill>
          <a:ln>
            <a:noFill/>
          </a:ln>
        </p:spPr>
        <p:txBody>
          <a:bodyPr spcFirstLastPara="1" wrap="square" lIns="91425" tIns="91425" rIns="91425" bIns="91425" anchor="ctr" anchorCtr="0">
            <a:noAutofit/>
          </a:bodyPr>
          <a:lstStyle/>
          <a:p>
            <a:pPr marL="0" lvl="0" indent="0" algn="thaiDist" rtl="0">
              <a:spcBef>
                <a:spcPts val="0"/>
              </a:spcBef>
              <a:spcAft>
                <a:spcPts val="0"/>
              </a:spcAft>
              <a:buNone/>
            </a:pPr>
            <a:r>
              <a:rPr lang="en" sz="900" dirty="0"/>
              <a:t>In 2010, </a:t>
            </a:r>
            <a:endParaRPr sz="900" dirty="0"/>
          </a:p>
          <a:p>
            <a:pPr marL="0" lvl="0" indent="0" algn="thaiDist" rtl="0">
              <a:spcBef>
                <a:spcPts val="0"/>
              </a:spcBef>
              <a:spcAft>
                <a:spcPts val="0"/>
              </a:spcAft>
              <a:buNone/>
            </a:pPr>
            <a:r>
              <a:rPr lang="en" sz="900" dirty="0"/>
              <a:t>hospitalization relating to diabetes with complication was $4.9 billion</a:t>
            </a:r>
            <a:endParaRPr sz="900" dirty="0">
              <a:latin typeface="Lato"/>
              <a:ea typeface="Lato"/>
              <a:cs typeface="Lato"/>
              <a:sym typeface="Lato"/>
            </a:endParaRPr>
          </a:p>
        </p:txBody>
      </p:sp>
      <p:sp>
        <p:nvSpPr>
          <p:cNvPr id="133" name="Google Shape;133;p16"/>
          <p:cNvSpPr txBox="1"/>
          <p:nvPr/>
        </p:nvSpPr>
        <p:spPr>
          <a:xfrm>
            <a:off x="6474275" y="2740350"/>
            <a:ext cx="1902300" cy="745800"/>
          </a:xfrm>
          <a:prstGeom prst="rect">
            <a:avLst/>
          </a:prstGeom>
          <a:solidFill>
            <a:srgbClr val="FFF2CC"/>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900" dirty="0"/>
              <a:t>Identify high risk pool of diabetic patient for rehospitalization</a:t>
            </a:r>
            <a:endParaRPr sz="900" dirty="0">
              <a:latin typeface="Lato"/>
              <a:ea typeface="Lato"/>
              <a:cs typeface="Lato"/>
              <a:sym typeface="Lato"/>
            </a:endParaRPr>
          </a:p>
        </p:txBody>
      </p:sp>
      <p:sp>
        <p:nvSpPr>
          <p:cNvPr id="134" name="Google Shape;134;p16"/>
          <p:cNvSpPr txBox="1"/>
          <p:nvPr/>
        </p:nvSpPr>
        <p:spPr>
          <a:xfrm>
            <a:off x="6487275" y="3721875"/>
            <a:ext cx="1902300" cy="745800"/>
          </a:xfrm>
          <a:prstGeom prst="rect">
            <a:avLst/>
          </a:prstGeom>
          <a:solidFill>
            <a:srgbClr val="FFF2CC"/>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sz="900" dirty="0">
              <a:latin typeface="+mn-lt"/>
            </a:endParaRPr>
          </a:p>
          <a:p>
            <a:pPr marL="0" lvl="0" indent="0" algn="l" rtl="0">
              <a:spcBef>
                <a:spcPts val="0"/>
              </a:spcBef>
              <a:spcAft>
                <a:spcPts val="0"/>
              </a:spcAft>
              <a:buNone/>
            </a:pPr>
            <a:r>
              <a:rPr lang="en" sz="900" dirty="0">
                <a:latin typeface="+mn-lt"/>
              </a:rPr>
              <a:t>Implementation of intervention for high risk population to </a:t>
            </a:r>
            <a:r>
              <a:rPr lang="en" sz="900" b="1" i="1" dirty="0">
                <a:latin typeface="+mn-lt"/>
              </a:rPr>
              <a:t>reduce rehospitalization.</a:t>
            </a:r>
            <a:endParaRPr sz="900" b="1" i="1" dirty="0">
              <a:latin typeface="+mn-lt"/>
              <a:ea typeface="Lato"/>
              <a:cs typeface="Lato"/>
              <a:sym typeface="Lato"/>
            </a:endParaRPr>
          </a:p>
          <a:p>
            <a:pPr marL="0" lvl="0" indent="0" algn="l" rtl="0">
              <a:spcBef>
                <a:spcPts val="0"/>
              </a:spcBef>
              <a:spcAft>
                <a:spcPts val="0"/>
              </a:spcAft>
              <a:buNone/>
            </a:pPr>
            <a:endParaRPr sz="1050"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617"/>
        <p:cNvGrpSpPr/>
        <p:nvPr/>
      </p:nvGrpSpPr>
      <p:grpSpPr>
        <a:xfrm>
          <a:off x="0" y="0"/>
          <a:ext cx="0" cy="0"/>
          <a:chOff x="0" y="0"/>
          <a:chExt cx="0" cy="0"/>
        </a:xfrm>
      </p:grpSpPr>
      <p:sp>
        <p:nvSpPr>
          <p:cNvPr id="618" name="Google Shape;618;p51"/>
          <p:cNvSpPr txBox="1">
            <a:spLocks noGrp="1"/>
          </p:cNvSpPr>
          <p:nvPr>
            <p:ph type="title"/>
          </p:nvPr>
        </p:nvSpPr>
        <p:spPr>
          <a:xfrm>
            <a:off x="461300" y="659050"/>
            <a:ext cx="5551500" cy="58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latin typeface="Calibri"/>
                <a:ea typeface="Calibri"/>
                <a:cs typeface="Calibri"/>
                <a:sym typeface="Calibri"/>
              </a:rPr>
              <a:t>Lift Analysis Summary</a:t>
            </a:r>
            <a:endParaRPr sz="2400">
              <a:solidFill>
                <a:srgbClr val="000000"/>
              </a:solidFill>
              <a:latin typeface="Calibri"/>
              <a:ea typeface="Calibri"/>
              <a:cs typeface="Calibri"/>
              <a:sym typeface="Calibri"/>
            </a:endParaRPr>
          </a:p>
          <a:p>
            <a:pPr marL="0" lvl="0" indent="0" algn="l" rtl="0">
              <a:spcBef>
                <a:spcPts val="0"/>
              </a:spcBef>
              <a:spcAft>
                <a:spcPts val="0"/>
              </a:spcAft>
              <a:buNone/>
            </a:pPr>
            <a:endParaRPr sz="1400">
              <a:solidFill>
                <a:srgbClr val="000000"/>
              </a:solidFill>
              <a:latin typeface="Calibri"/>
              <a:ea typeface="Calibri"/>
              <a:cs typeface="Calibri"/>
              <a:sym typeface="Calibri"/>
            </a:endParaRPr>
          </a:p>
          <a:p>
            <a:pPr marL="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9" name="Google Shape;619;p51"/>
          <p:cNvSpPr txBox="1">
            <a:spLocks noGrp="1"/>
          </p:cNvSpPr>
          <p:nvPr>
            <p:ph type="body" idx="2"/>
          </p:nvPr>
        </p:nvSpPr>
        <p:spPr>
          <a:xfrm>
            <a:off x="4641450" y="461175"/>
            <a:ext cx="4075200" cy="41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rPr>
              <a:t>LightGBM</a:t>
            </a:r>
            <a:endParaRPr sz="1800" b="1">
              <a:solidFill>
                <a:schemeClr val="lt1"/>
              </a:solidFill>
            </a:endParaRPr>
          </a:p>
        </p:txBody>
      </p:sp>
      <p:pic>
        <p:nvPicPr>
          <p:cNvPr id="620" name="Google Shape;620;p51"/>
          <p:cNvPicPr preferRelativeResize="0"/>
          <p:nvPr/>
        </p:nvPicPr>
        <p:blipFill>
          <a:blip r:embed="rId3">
            <a:alphaModFix/>
          </a:blip>
          <a:stretch>
            <a:fillRect/>
          </a:stretch>
        </p:blipFill>
        <p:spPr>
          <a:xfrm>
            <a:off x="187150" y="2115225"/>
            <a:ext cx="4175650" cy="2813775"/>
          </a:xfrm>
          <a:prstGeom prst="rect">
            <a:avLst/>
          </a:prstGeom>
          <a:noFill/>
          <a:ln w="9525" cap="flat" cmpd="sng">
            <a:solidFill>
              <a:srgbClr val="CC0000"/>
            </a:solidFill>
            <a:prstDash val="solid"/>
            <a:round/>
            <a:headEnd type="none" w="sm" len="sm"/>
            <a:tailEnd type="none" w="sm" len="sm"/>
          </a:ln>
        </p:spPr>
      </p:pic>
      <p:pic>
        <p:nvPicPr>
          <p:cNvPr id="621" name="Google Shape;621;p51"/>
          <p:cNvPicPr preferRelativeResize="0"/>
          <p:nvPr/>
        </p:nvPicPr>
        <p:blipFill>
          <a:blip r:embed="rId4">
            <a:alphaModFix/>
          </a:blip>
          <a:stretch>
            <a:fillRect/>
          </a:stretch>
        </p:blipFill>
        <p:spPr>
          <a:xfrm>
            <a:off x="4738975" y="2115225"/>
            <a:ext cx="4175650" cy="2813775"/>
          </a:xfrm>
          <a:prstGeom prst="rect">
            <a:avLst/>
          </a:prstGeom>
          <a:noFill/>
          <a:ln w="9525" cap="flat" cmpd="sng">
            <a:solidFill>
              <a:srgbClr val="CC0000"/>
            </a:solidFill>
            <a:prstDash val="solid"/>
            <a:round/>
            <a:headEnd type="none" w="sm" len="sm"/>
            <a:tailEnd type="none" w="sm" len="sm"/>
          </a:ln>
        </p:spPr>
      </p:pic>
      <p:sp>
        <p:nvSpPr>
          <p:cNvPr id="622" name="Google Shape;622;p51"/>
          <p:cNvSpPr txBox="1">
            <a:spLocks noGrp="1"/>
          </p:cNvSpPr>
          <p:nvPr>
            <p:ph type="title"/>
          </p:nvPr>
        </p:nvSpPr>
        <p:spPr>
          <a:xfrm>
            <a:off x="497675" y="1513800"/>
            <a:ext cx="3455400" cy="453300"/>
          </a:xfrm>
          <a:prstGeom prst="rect">
            <a:avLst/>
          </a:prstGeom>
          <a:solidFill>
            <a:srgbClr val="F4CCCC"/>
          </a:solidFill>
          <a:ln w="9525"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latin typeface="Calibri"/>
                <a:ea typeface="Calibri"/>
                <a:cs typeface="Calibri"/>
                <a:sym typeface="Calibri"/>
              </a:rPr>
              <a:t>L</a:t>
            </a:r>
            <a:r>
              <a:rPr lang="en" sz="1800">
                <a:solidFill>
                  <a:srgbClr val="000000"/>
                </a:solidFill>
                <a:latin typeface="Calibri"/>
                <a:ea typeface="Calibri"/>
                <a:cs typeface="Calibri"/>
                <a:sym typeface="Calibri"/>
              </a:rPr>
              <a:t>ightGBM: </a:t>
            </a:r>
            <a:r>
              <a:rPr lang="en" sz="1400">
                <a:solidFill>
                  <a:srgbClr val="000000"/>
                </a:solidFill>
                <a:latin typeface="Calibri"/>
                <a:ea typeface="Calibri"/>
                <a:cs typeface="Calibri"/>
                <a:sym typeface="Calibri"/>
              </a:rPr>
              <a:t>Readmitted Under 30 Days</a:t>
            </a:r>
            <a:endParaRPr sz="1400">
              <a:solidFill>
                <a:srgbClr val="000000"/>
              </a:solidFill>
              <a:latin typeface="Calibri"/>
              <a:ea typeface="Calibri"/>
              <a:cs typeface="Calibri"/>
              <a:sym typeface="Calibri"/>
            </a:endParaRPr>
          </a:p>
          <a:p>
            <a:pPr marL="0" lvl="0" indent="0" algn="l" rtl="0">
              <a:spcBef>
                <a:spcPts val="0"/>
              </a:spcBef>
              <a:spcAft>
                <a:spcPts val="0"/>
              </a:spcAft>
              <a:buNone/>
            </a:pPr>
            <a:endParaRPr sz="2400">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7"/>
          <p:cNvSpPr txBox="1">
            <a:spLocks noGrp="1"/>
          </p:cNvSpPr>
          <p:nvPr>
            <p:ph type="title"/>
          </p:nvPr>
        </p:nvSpPr>
        <p:spPr>
          <a:xfrm>
            <a:off x="298575" y="551550"/>
            <a:ext cx="3667800" cy="58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140" name="Google Shape;140;p17"/>
          <p:cNvSpPr/>
          <p:nvPr/>
        </p:nvSpPr>
        <p:spPr>
          <a:xfrm>
            <a:off x="5386925" y="903575"/>
            <a:ext cx="2982600" cy="39531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724950" y="1607725"/>
            <a:ext cx="2982600" cy="2876100"/>
          </a:xfrm>
          <a:prstGeom prst="roundRect">
            <a:avLst>
              <a:gd name="adj" fmla="val 16667"/>
            </a:avLst>
          </a:prstGeom>
          <a:solidFill>
            <a:srgbClr val="C9DAF8"/>
          </a:solid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1207875" y="1780500"/>
            <a:ext cx="2040600" cy="479100"/>
          </a:xfrm>
          <a:prstGeom prst="flowChartAlternateProcess">
            <a:avLst/>
          </a:prstGeom>
          <a:solidFill>
            <a:srgbClr val="FF9900"/>
          </a:solid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Model Applications:</a:t>
            </a:r>
            <a:endParaRPr b="1"/>
          </a:p>
        </p:txBody>
      </p:sp>
      <p:sp>
        <p:nvSpPr>
          <p:cNvPr id="143" name="Google Shape;143;p17"/>
          <p:cNvSpPr/>
          <p:nvPr/>
        </p:nvSpPr>
        <p:spPr>
          <a:xfrm>
            <a:off x="1056100" y="2556250"/>
            <a:ext cx="2310300" cy="1737000"/>
          </a:xfrm>
          <a:prstGeom prst="roundRect">
            <a:avLst>
              <a:gd name="adj" fmla="val 1666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1195950" y="2672950"/>
            <a:ext cx="2040600" cy="337200"/>
          </a:xfrm>
          <a:prstGeom prst="flowChartAlternateProcess">
            <a:avLst/>
          </a:prstGeom>
          <a:solidFill>
            <a:srgbClr val="FFF2CC"/>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Intervention Team</a:t>
            </a:r>
            <a:endParaRPr sz="1300"/>
          </a:p>
        </p:txBody>
      </p:sp>
      <p:sp>
        <p:nvSpPr>
          <p:cNvPr id="145" name="Google Shape;145;p17"/>
          <p:cNvSpPr/>
          <p:nvPr/>
        </p:nvSpPr>
        <p:spPr>
          <a:xfrm>
            <a:off x="1190950" y="3263200"/>
            <a:ext cx="2040600" cy="337200"/>
          </a:xfrm>
          <a:prstGeom prst="flowChartAlternateProcess">
            <a:avLst/>
          </a:prstGeom>
          <a:solidFill>
            <a:srgbClr val="FFF2CC"/>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Data Science Team</a:t>
            </a:r>
            <a:endParaRPr sz="1300"/>
          </a:p>
        </p:txBody>
      </p:sp>
      <p:sp>
        <p:nvSpPr>
          <p:cNvPr id="146" name="Google Shape;146;p17"/>
          <p:cNvSpPr/>
          <p:nvPr/>
        </p:nvSpPr>
        <p:spPr>
          <a:xfrm>
            <a:off x="1207875" y="3853450"/>
            <a:ext cx="2040600" cy="337200"/>
          </a:xfrm>
          <a:prstGeom prst="flowChartAlternateProcess">
            <a:avLst/>
          </a:prstGeom>
          <a:solidFill>
            <a:srgbClr val="FFF2CC"/>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t>Data Engineering Team</a:t>
            </a:r>
            <a:endParaRPr sz="1300"/>
          </a:p>
        </p:txBody>
      </p:sp>
      <p:sp>
        <p:nvSpPr>
          <p:cNvPr id="147" name="Google Shape;147;p17"/>
          <p:cNvSpPr/>
          <p:nvPr/>
        </p:nvSpPr>
        <p:spPr>
          <a:xfrm>
            <a:off x="5683150" y="1140450"/>
            <a:ext cx="2485200" cy="973200"/>
          </a:xfrm>
          <a:prstGeom prst="flowChartAlternateProcess">
            <a:avLst/>
          </a:prstGeom>
          <a:solidFill>
            <a:srgbClr val="FFF2CC"/>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 sz="1200"/>
              <a:t>Identify features and conditions to focus on which aid in reducing rehospitalization, financial analysis</a:t>
            </a:r>
            <a:endParaRPr sz="1200"/>
          </a:p>
        </p:txBody>
      </p:sp>
      <p:sp>
        <p:nvSpPr>
          <p:cNvPr id="148" name="Google Shape;148;p17"/>
          <p:cNvSpPr/>
          <p:nvPr/>
        </p:nvSpPr>
        <p:spPr>
          <a:xfrm>
            <a:off x="5683250" y="2381675"/>
            <a:ext cx="2485200" cy="973200"/>
          </a:xfrm>
          <a:prstGeom prst="flowChartAlternateProcess">
            <a:avLst/>
          </a:prstGeom>
          <a:solidFill>
            <a:srgbClr val="FFF2CC"/>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 sz="1200"/>
              <a:t>Model performance, predictive performance, and lift chart</a:t>
            </a:r>
            <a:endParaRPr sz="1200"/>
          </a:p>
        </p:txBody>
      </p:sp>
      <p:sp>
        <p:nvSpPr>
          <p:cNvPr id="149" name="Google Shape;149;p17"/>
          <p:cNvSpPr/>
          <p:nvPr/>
        </p:nvSpPr>
        <p:spPr>
          <a:xfrm>
            <a:off x="5683150" y="3622900"/>
            <a:ext cx="2485200" cy="1003500"/>
          </a:xfrm>
          <a:prstGeom prst="flowChartAlternateProcess">
            <a:avLst/>
          </a:prstGeom>
          <a:solidFill>
            <a:srgbClr val="FFF2CC"/>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Model improvement, implementation and scaling</a:t>
            </a:r>
            <a:endParaRPr sz="1200" dirty="0"/>
          </a:p>
        </p:txBody>
      </p:sp>
      <p:pic>
        <p:nvPicPr>
          <p:cNvPr id="150" name="Google Shape;150;p17" descr="See the source image"/>
          <p:cNvPicPr preferRelativeResize="0"/>
          <p:nvPr/>
        </p:nvPicPr>
        <p:blipFill>
          <a:blip r:embed="rId3">
            <a:alphaModFix/>
          </a:blip>
          <a:stretch>
            <a:fillRect/>
          </a:stretch>
        </p:blipFill>
        <p:spPr>
          <a:xfrm>
            <a:off x="7831150" y="1776450"/>
            <a:ext cx="337201" cy="337201"/>
          </a:xfrm>
          <a:prstGeom prst="rect">
            <a:avLst/>
          </a:prstGeom>
          <a:noFill/>
          <a:ln>
            <a:noFill/>
          </a:ln>
        </p:spPr>
      </p:pic>
      <p:pic>
        <p:nvPicPr>
          <p:cNvPr id="151" name="Google Shape;151;p17" descr="See the source image"/>
          <p:cNvPicPr preferRelativeResize="0"/>
          <p:nvPr/>
        </p:nvPicPr>
        <p:blipFill>
          <a:blip r:embed="rId3">
            <a:alphaModFix/>
          </a:blip>
          <a:stretch>
            <a:fillRect/>
          </a:stretch>
        </p:blipFill>
        <p:spPr>
          <a:xfrm>
            <a:off x="7831150" y="2981500"/>
            <a:ext cx="337201" cy="337201"/>
          </a:xfrm>
          <a:prstGeom prst="rect">
            <a:avLst/>
          </a:prstGeom>
          <a:noFill/>
          <a:ln>
            <a:noFill/>
          </a:ln>
        </p:spPr>
      </p:pic>
      <p:pic>
        <p:nvPicPr>
          <p:cNvPr id="152" name="Google Shape;152;p17" descr="See the source image"/>
          <p:cNvPicPr preferRelativeResize="0"/>
          <p:nvPr/>
        </p:nvPicPr>
        <p:blipFill>
          <a:blip r:embed="rId3">
            <a:alphaModFix/>
          </a:blip>
          <a:stretch>
            <a:fillRect/>
          </a:stretch>
        </p:blipFill>
        <p:spPr>
          <a:xfrm>
            <a:off x="7831150" y="4293250"/>
            <a:ext cx="337201" cy="337201"/>
          </a:xfrm>
          <a:prstGeom prst="rect">
            <a:avLst/>
          </a:prstGeom>
          <a:noFill/>
          <a:ln>
            <a:noFill/>
          </a:ln>
        </p:spPr>
      </p:pic>
      <p:cxnSp>
        <p:nvCxnSpPr>
          <p:cNvPr id="153" name="Google Shape;153;p17"/>
          <p:cNvCxnSpPr>
            <a:stCxn id="144" idx="3"/>
            <a:endCxn id="147" idx="1"/>
          </p:cNvCxnSpPr>
          <p:nvPr/>
        </p:nvCxnSpPr>
        <p:spPr>
          <a:xfrm rot="10800000" flipH="1">
            <a:off x="3236550" y="1627150"/>
            <a:ext cx="2446500" cy="1214400"/>
          </a:xfrm>
          <a:prstGeom prst="curvedConnector3">
            <a:avLst>
              <a:gd name="adj1" fmla="val 50002"/>
            </a:avLst>
          </a:prstGeom>
          <a:noFill/>
          <a:ln w="9525" cap="flat" cmpd="sng">
            <a:solidFill>
              <a:schemeClr val="dk2"/>
            </a:solidFill>
            <a:prstDash val="solid"/>
            <a:round/>
            <a:headEnd type="none" w="med" len="med"/>
            <a:tailEnd type="none" w="med" len="med"/>
          </a:ln>
        </p:spPr>
      </p:cxnSp>
      <p:cxnSp>
        <p:nvCxnSpPr>
          <p:cNvPr id="154" name="Google Shape;154;p17"/>
          <p:cNvCxnSpPr>
            <a:stCxn id="145" idx="3"/>
            <a:endCxn id="148" idx="1"/>
          </p:cNvCxnSpPr>
          <p:nvPr/>
        </p:nvCxnSpPr>
        <p:spPr>
          <a:xfrm rot="10800000" flipH="1">
            <a:off x="3231550" y="2868400"/>
            <a:ext cx="2451600" cy="563400"/>
          </a:xfrm>
          <a:prstGeom prst="curvedConnector3">
            <a:avLst>
              <a:gd name="adj1" fmla="val 50002"/>
            </a:avLst>
          </a:prstGeom>
          <a:noFill/>
          <a:ln w="9525" cap="flat" cmpd="sng">
            <a:solidFill>
              <a:schemeClr val="dk2"/>
            </a:solidFill>
            <a:prstDash val="solid"/>
            <a:round/>
            <a:headEnd type="none" w="med" len="med"/>
            <a:tailEnd type="none" w="med" len="med"/>
          </a:ln>
        </p:spPr>
      </p:cxnSp>
      <p:cxnSp>
        <p:nvCxnSpPr>
          <p:cNvPr id="155" name="Google Shape;155;p17"/>
          <p:cNvCxnSpPr>
            <a:stCxn id="146" idx="3"/>
            <a:endCxn id="149" idx="1"/>
          </p:cNvCxnSpPr>
          <p:nvPr/>
        </p:nvCxnSpPr>
        <p:spPr>
          <a:xfrm>
            <a:off x="3248475" y="4022050"/>
            <a:ext cx="2434800" cy="102600"/>
          </a:xfrm>
          <a:prstGeom prst="curvedConnector3">
            <a:avLst>
              <a:gd name="adj1" fmla="val 49997"/>
            </a:avLst>
          </a:prstGeom>
          <a:noFill/>
          <a:ln w="9525" cap="flat" cmpd="sng">
            <a:solidFill>
              <a:schemeClr val="dk2"/>
            </a:solidFill>
            <a:prstDash val="solid"/>
            <a:round/>
            <a:headEnd type="none" w="med" len="med"/>
            <a:tailEnd type="none" w="med" len="med"/>
          </a:ln>
        </p:spPr>
      </p:cxnSp>
      <p:sp>
        <p:nvSpPr>
          <p:cNvPr id="156" name="Google Shape;156;p17"/>
          <p:cNvSpPr/>
          <p:nvPr/>
        </p:nvSpPr>
        <p:spPr>
          <a:xfrm>
            <a:off x="5565100" y="101175"/>
            <a:ext cx="2603100" cy="588900"/>
          </a:xfrm>
          <a:prstGeom prst="flowChartAlternateProcess">
            <a:avLst/>
          </a:prstGeom>
          <a:solidFill>
            <a:srgbClr val="FF9900"/>
          </a:solid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“How does the model benefit?”</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8"/>
          <p:cNvSpPr txBox="1">
            <a:spLocks noGrp="1"/>
          </p:cNvSpPr>
          <p:nvPr>
            <p:ph type="title"/>
          </p:nvPr>
        </p:nvSpPr>
        <p:spPr>
          <a:xfrm>
            <a:off x="416100" y="605125"/>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Timeline</a:t>
            </a:r>
            <a:endParaRPr/>
          </a:p>
        </p:txBody>
      </p:sp>
      <p:pic>
        <p:nvPicPr>
          <p:cNvPr id="162" name="Google Shape;162;p18"/>
          <p:cNvPicPr preferRelativeResize="0"/>
          <p:nvPr/>
        </p:nvPicPr>
        <p:blipFill rotWithShape="1">
          <a:blip r:embed="rId3">
            <a:alphaModFix/>
          </a:blip>
          <a:srcRect t="9174" b="15061"/>
          <a:stretch/>
        </p:blipFill>
        <p:spPr>
          <a:xfrm>
            <a:off x="353450" y="1323575"/>
            <a:ext cx="8452451" cy="3602126"/>
          </a:xfrm>
          <a:prstGeom prst="rect">
            <a:avLst/>
          </a:prstGeom>
          <a:noFill/>
          <a:ln>
            <a:noFill/>
          </a:ln>
        </p:spPr>
      </p:pic>
      <p:sp>
        <p:nvSpPr>
          <p:cNvPr id="163" name="Google Shape;163;p18"/>
          <p:cNvSpPr/>
          <p:nvPr/>
        </p:nvSpPr>
        <p:spPr>
          <a:xfrm>
            <a:off x="416100" y="4837801"/>
            <a:ext cx="8000100" cy="17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dirty="0"/>
              <a:t>Remarks: </a:t>
            </a:r>
            <a:r>
              <a:rPr lang="en" sz="800" dirty="0"/>
              <a:t>The delay on exploratory data analysis is because the team wanted to get more insight in modeling with different methods and findings </a:t>
            </a:r>
            <a:endParaRPr sz="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9"/>
          <p:cNvSpPr/>
          <p:nvPr/>
        </p:nvSpPr>
        <p:spPr>
          <a:xfrm>
            <a:off x="3125377" y="1304875"/>
            <a:ext cx="2760600" cy="607800"/>
          </a:xfrm>
          <a:prstGeom prst="chevron">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69" name="Google Shape;169;p19"/>
          <p:cNvSpPr txBox="1">
            <a:spLocks noGrp="1"/>
          </p:cNvSpPr>
          <p:nvPr>
            <p:ph type="title"/>
          </p:nvPr>
        </p:nvSpPr>
        <p:spPr>
          <a:xfrm>
            <a:off x="359200" y="611775"/>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Challenges deep-dive</a:t>
            </a:r>
            <a:endParaRPr/>
          </a:p>
        </p:txBody>
      </p:sp>
      <p:sp>
        <p:nvSpPr>
          <p:cNvPr id="170" name="Google Shape;170;p19"/>
          <p:cNvSpPr txBox="1">
            <a:spLocks noGrp="1"/>
          </p:cNvSpPr>
          <p:nvPr>
            <p:ph type="body" idx="4294967295"/>
          </p:nvPr>
        </p:nvSpPr>
        <p:spPr>
          <a:xfrm>
            <a:off x="3324050" y="1451576"/>
            <a:ext cx="22572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rPr>
              <a:t>Challenge 2</a:t>
            </a:r>
            <a:endParaRPr b="1">
              <a:solidFill>
                <a:schemeClr val="lt1"/>
              </a:solidFill>
            </a:endParaRPr>
          </a:p>
        </p:txBody>
      </p:sp>
      <p:sp>
        <p:nvSpPr>
          <p:cNvPr id="171" name="Google Shape;171;p19"/>
          <p:cNvSpPr txBox="1">
            <a:spLocks noGrp="1"/>
          </p:cNvSpPr>
          <p:nvPr>
            <p:ph type="body" idx="4294967295"/>
          </p:nvPr>
        </p:nvSpPr>
        <p:spPr>
          <a:xfrm>
            <a:off x="3216800" y="2070575"/>
            <a:ext cx="2576700" cy="1637400"/>
          </a:xfrm>
          <a:prstGeom prst="rect">
            <a:avLst/>
          </a:prstGeom>
          <a:solidFill>
            <a:srgbClr val="EFEFEF"/>
          </a:solidFill>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t>Highly Imbalanced Classifications</a:t>
            </a:r>
            <a:endParaRPr sz="1600" b="1" dirty="0"/>
          </a:p>
          <a:p>
            <a:pPr marL="0" lvl="0" indent="0" algn="just" rtl="0">
              <a:spcBef>
                <a:spcPts val="800"/>
              </a:spcBef>
              <a:spcAft>
                <a:spcPts val="800"/>
              </a:spcAft>
              <a:buNone/>
            </a:pPr>
            <a:r>
              <a:rPr lang="en" sz="1600" dirty="0"/>
              <a:t>- </a:t>
            </a:r>
            <a:r>
              <a:rPr lang="en" sz="1200" dirty="0"/>
              <a:t>Only 10% is re-admitted</a:t>
            </a:r>
            <a:endParaRPr sz="1200" dirty="0"/>
          </a:p>
        </p:txBody>
      </p:sp>
      <p:sp>
        <p:nvSpPr>
          <p:cNvPr id="172" name="Google Shape;172;p19"/>
          <p:cNvSpPr/>
          <p:nvPr/>
        </p:nvSpPr>
        <p:spPr>
          <a:xfrm>
            <a:off x="6126627" y="1304875"/>
            <a:ext cx="2760600" cy="607800"/>
          </a:xfrm>
          <a:prstGeom prst="chevron">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73" name="Google Shape;173;p19"/>
          <p:cNvSpPr txBox="1">
            <a:spLocks noGrp="1"/>
          </p:cNvSpPr>
          <p:nvPr>
            <p:ph type="body" idx="4294967295"/>
          </p:nvPr>
        </p:nvSpPr>
        <p:spPr>
          <a:xfrm>
            <a:off x="6378325" y="1451576"/>
            <a:ext cx="22572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rPr>
              <a:t>Challenge 3</a:t>
            </a:r>
            <a:endParaRPr b="1">
              <a:solidFill>
                <a:schemeClr val="lt1"/>
              </a:solidFill>
            </a:endParaRPr>
          </a:p>
        </p:txBody>
      </p:sp>
      <p:sp>
        <p:nvSpPr>
          <p:cNvPr id="174" name="Google Shape;174;p19"/>
          <p:cNvSpPr txBox="1">
            <a:spLocks noGrp="1"/>
          </p:cNvSpPr>
          <p:nvPr>
            <p:ph type="body" idx="4294967295"/>
          </p:nvPr>
        </p:nvSpPr>
        <p:spPr>
          <a:xfrm>
            <a:off x="6271075" y="2070575"/>
            <a:ext cx="2576700" cy="2650800"/>
          </a:xfrm>
          <a:prstGeom prst="rect">
            <a:avLst/>
          </a:prstGeom>
          <a:solidFill>
            <a:srgbClr val="EFEFEF"/>
          </a:solidFill>
          <a:ln w="9525"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t>Opaque hospital financial information</a:t>
            </a:r>
            <a:endParaRPr sz="1600" b="1" dirty="0"/>
          </a:p>
          <a:p>
            <a:pPr marL="0" lvl="0" indent="0" algn="thaiDist" rtl="0">
              <a:spcBef>
                <a:spcPts val="800"/>
              </a:spcBef>
              <a:spcAft>
                <a:spcPts val="0"/>
              </a:spcAft>
              <a:buNone/>
            </a:pPr>
            <a:r>
              <a:rPr lang="en" sz="1600" dirty="0"/>
              <a:t>-</a:t>
            </a:r>
            <a:r>
              <a:rPr lang="en" sz="1200" dirty="0"/>
              <a:t>Patient record are highly confidential</a:t>
            </a:r>
            <a:endParaRPr sz="1200" dirty="0"/>
          </a:p>
          <a:p>
            <a:pPr marL="0" lvl="0" indent="0" algn="thaiDist" rtl="0">
              <a:spcBef>
                <a:spcPts val="800"/>
              </a:spcBef>
              <a:spcAft>
                <a:spcPts val="0"/>
              </a:spcAft>
              <a:buNone/>
            </a:pPr>
            <a:r>
              <a:rPr lang="en" sz="1200" dirty="0"/>
              <a:t>- Hospital costs are opaque and not publicly available</a:t>
            </a:r>
            <a:endParaRPr sz="1200" dirty="0"/>
          </a:p>
          <a:p>
            <a:pPr marL="0" lvl="0" indent="0" algn="thaiDist" rtl="0">
              <a:spcBef>
                <a:spcPts val="800"/>
              </a:spcBef>
              <a:spcAft>
                <a:spcPts val="800"/>
              </a:spcAft>
              <a:buNone/>
            </a:pPr>
            <a:r>
              <a:rPr lang="en" sz="1200" dirty="0"/>
              <a:t>- Assumptions needs to be made for financial analysis</a:t>
            </a:r>
            <a:endParaRPr sz="1200" dirty="0"/>
          </a:p>
        </p:txBody>
      </p:sp>
      <p:sp>
        <p:nvSpPr>
          <p:cNvPr id="175" name="Google Shape;175;p19"/>
          <p:cNvSpPr txBox="1">
            <a:spLocks noGrp="1"/>
          </p:cNvSpPr>
          <p:nvPr>
            <p:ph type="body" idx="4294967295"/>
          </p:nvPr>
        </p:nvSpPr>
        <p:spPr>
          <a:xfrm>
            <a:off x="308025" y="2070575"/>
            <a:ext cx="2576700" cy="2650800"/>
          </a:xfrm>
          <a:prstGeom prst="rect">
            <a:avLst/>
          </a:prstGeom>
          <a:solidFill>
            <a:srgbClr val="EFEFEF"/>
          </a:solidFill>
          <a:ln w="9525"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t>Dataset Interpretation</a:t>
            </a:r>
            <a:endParaRPr sz="1600" b="1" dirty="0"/>
          </a:p>
          <a:p>
            <a:pPr marL="0" lvl="0" indent="0" algn="l" rtl="0">
              <a:spcBef>
                <a:spcPts val="800"/>
              </a:spcBef>
              <a:spcAft>
                <a:spcPts val="0"/>
              </a:spcAft>
              <a:buNone/>
            </a:pPr>
            <a:r>
              <a:rPr lang="en" sz="1400" dirty="0"/>
              <a:t>Additional domain knowledge to interpret:</a:t>
            </a:r>
            <a:endParaRPr sz="1400" dirty="0"/>
          </a:p>
          <a:p>
            <a:pPr marL="457200" lvl="0" indent="-317500" algn="l" rtl="0">
              <a:spcBef>
                <a:spcPts val="800"/>
              </a:spcBef>
              <a:spcAft>
                <a:spcPts val="0"/>
              </a:spcAft>
              <a:buSzPts val="1400"/>
              <a:buChar char="-"/>
            </a:pPr>
            <a:r>
              <a:rPr lang="en" sz="1200" dirty="0"/>
              <a:t>‘Admission_type_id’</a:t>
            </a:r>
            <a:endParaRPr sz="1200" dirty="0"/>
          </a:p>
          <a:p>
            <a:pPr marL="457200" lvl="0" indent="-317500" algn="l" rtl="0">
              <a:spcBef>
                <a:spcPts val="0"/>
              </a:spcBef>
              <a:spcAft>
                <a:spcPts val="0"/>
              </a:spcAft>
              <a:buSzPts val="1400"/>
              <a:buChar char="-"/>
            </a:pPr>
            <a:r>
              <a:rPr lang="en" sz="1200" dirty="0"/>
              <a:t>‘Discharge_diposition_id’</a:t>
            </a:r>
            <a:endParaRPr sz="1200" dirty="0"/>
          </a:p>
          <a:p>
            <a:pPr marL="457200" lvl="0" indent="-317500" algn="l" rtl="0">
              <a:spcBef>
                <a:spcPts val="0"/>
              </a:spcBef>
              <a:spcAft>
                <a:spcPts val="0"/>
              </a:spcAft>
              <a:buSzPts val="1400"/>
              <a:buChar char="-"/>
            </a:pPr>
            <a:r>
              <a:rPr lang="en" sz="1200" dirty="0"/>
              <a:t>‘Admission_source_id’</a:t>
            </a:r>
            <a:endParaRPr sz="1200" dirty="0"/>
          </a:p>
          <a:p>
            <a:pPr marL="457200" lvl="0" indent="-317500" algn="l" rtl="0">
              <a:spcBef>
                <a:spcPts val="0"/>
              </a:spcBef>
              <a:spcAft>
                <a:spcPts val="0"/>
              </a:spcAft>
              <a:buSzPts val="1400"/>
              <a:buChar char="-"/>
            </a:pPr>
            <a:r>
              <a:rPr lang="en" sz="1200" dirty="0"/>
              <a:t>‘Payer_code’</a:t>
            </a:r>
            <a:endParaRPr sz="1200" dirty="0"/>
          </a:p>
          <a:p>
            <a:pPr marL="457200" lvl="0" indent="-317500" algn="l" rtl="0">
              <a:spcBef>
                <a:spcPts val="0"/>
              </a:spcBef>
              <a:spcAft>
                <a:spcPts val="0"/>
              </a:spcAft>
              <a:buSzPts val="1400"/>
              <a:buChar char="-"/>
            </a:pPr>
            <a:r>
              <a:rPr lang="en" sz="1200" dirty="0"/>
              <a:t>‘Diag_XX’ columns</a:t>
            </a:r>
            <a:endParaRPr sz="1200" dirty="0"/>
          </a:p>
        </p:txBody>
      </p:sp>
      <p:sp>
        <p:nvSpPr>
          <p:cNvPr id="176" name="Google Shape;176;p19"/>
          <p:cNvSpPr/>
          <p:nvPr/>
        </p:nvSpPr>
        <p:spPr>
          <a:xfrm>
            <a:off x="415425" y="1304863"/>
            <a:ext cx="2469300" cy="607800"/>
          </a:xfrm>
          <a:prstGeom prst="homePlate">
            <a:avLst>
              <a:gd name="adj" fmla="val 50000"/>
            </a:avLst>
          </a:prstGeom>
          <a:solidFill>
            <a:schemeClr val="dk1"/>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77" name="Google Shape;177;p19"/>
          <p:cNvSpPr txBox="1">
            <a:spLocks noGrp="1"/>
          </p:cNvSpPr>
          <p:nvPr>
            <p:ph type="body" idx="4294967295"/>
          </p:nvPr>
        </p:nvSpPr>
        <p:spPr>
          <a:xfrm>
            <a:off x="415425" y="1451563"/>
            <a:ext cx="2257200" cy="314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lt1"/>
                </a:solidFill>
              </a:rPr>
              <a:t>Challenge 1</a:t>
            </a:r>
            <a:endParaRPr b="1">
              <a:solidFill>
                <a:schemeClr val="lt1"/>
              </a:solidFill>
            </a:endParaRPr>
          </a:p>
        </p:txBody>
      </p:sp>
      <p:pic>
        <p:nvPicPr>
          <p:cNvPr id="178" name="Google Shape;178;p19" descr="See the source image"/>
          <p:cNvPicPr preferRelativeResize="0"/>
          <p:nvPr/>
        </p:nvPicPr>
        <p:blipFill>
          <a:blip r:embed="rId3">
            <a:alphaModFix/>
          </a:blip>
          <a:stretch>
            <a:fillRect/>
          </a:stretch>
        </p:blipFill>
        <p:spPr>
          <a:xfrm>
            <a:off x="3630713" y="3865875"/>
            <a:ext cx="1643875" cy="821926"/>
          </a:xfrm>
          <a:prstGeom prst="rect">
            <a:avLst/>
          </a:prstGeom>
          <a:noFill/>
          <a:ln w="9525" cap="flat" cmpd="sng">
            <a:solidFill>
              <a:srgbClr val="783F04"/>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a:t>
            </a:r>
            <a:r>
              <a:rPr lang="en" sz="2400"/>
              <a:t>Methodology</a:t>
            </a:r>
            <a:endParaRPr sz="2400"/>
          </a:p>
          <a:p>
            <a:pPr marL="0" lvl="0" indent="0" algn="l" rtl="0">
              <a:spcBef>
                <a:spcPts val="0"/>
              </a:spcBef>
              <a:spcAft>
                <a:spcPts val="0"/>
              </a:spcAft>
              <a:buNone/>
            </a:pP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1"/>
          <p:cNvSpPr txBox="1">
            <a:spLocks noGrp="1"/>
          </p:cNvSpPr>
          <p:nvPr>
            <p:ph type="title"/>
          </p:nvPr>
        </p:nvSpPr>
        <p:spPr>
          <a:xfrm>
            <a:off x="350300" y="499150"/>
            <a:ext cx="5013900" cy="60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Software &amp; Packages</a:t>
            </a:r>
            <a:endParaRPr/>
          </a:p>
        </p:txBody>
      </p:sp>
      <p:sp>
        <p:nvSpPr>
          <p:cNvPr id="189" name="Google Shape;189;p21"/>
          <p:cNvSpPr/>
          <p:nvPr/>
        </p:nvSpPr>
        <p:spPr>
          <a:xfrm>
            <a:off x="4750575" y="1296513"/>
            <a:ext cx="4075200" cy="3713700"/>
          </a:xfrm>
          <a:prstGeom prst="rect">
            <a:avLst/>
          </a:prstGeom>
          <a:noFill/>
          <a:ln w="9525" cap="flat" cmpd="sng">
            <a:solidFill>
              <a:srgbClr val="1A99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 name="Google Shape;190;p21"/>
          <p:cNvGrpSpPr/>
          <p:nvPr/>
        </p:nvGrpSpPr>
        <p:grpSpPr>
          <a:xfrm>
            <a:off x="350311" y="1322959"/>
            <a:ext cx="3983236" cy="3713627"/>
            <a:chOff x="6212550" y="1304875"/>
            <a:chExt cx="2632500" cy="3416400"/>
          </a:xfrm>
        </p:grpSpPr>
        <p:sp>
          <p:nvSpPr>
            <p:cNvPr id="191" name="Google Shape;191;p21"/>
            <p:cNvSpPr/>
            <p:nvPr/>
          </p:nvSpPr>
          <p:spPr>
            <a:xfrm>
              <a:off x="6215400" y="1304875"/>
              <a:ext cx="2628900" cy="3416400"/>
            </a:xfrm>
            <a:prstGeom prst="rect">
              <a:avLst/>
            </a:prstGeom>
            <a:noFill/>
            <a:ln w="9525" cap="flat" cmpd="sng">
              <a:solidFill>
                <a:srgbClr val="1A99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1"/>
            <p:cNvSpPr txBox="1"/>
            <p:nvPr/>
          </p:nvSpPr>
          <p:spPr>
            <a:xfrm>
              <a:off x="6212550" y="1304875"/>
              <a:ext cx="2632500" cy="464100"/>
            </a:xfrm>
            <a:prstGeom prst="rect">
              <a:avLst/>
            </a:prstGeom>
            <a:solidFill>
              <a:srgbClr val="1A99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21"/>
          <p:cNvSpPr txBox="1"/>
          <p:nvPr/>
        </p:nvSpPr>
        <p:spPr>
          <a:xfrm>
            <a:off x="454790" y="1340884"/>
            <a:ext cx="3774300" cy="43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FFFFFF"/>
                </a:solidFill>
                <a:latin typeface="Lato"/>
                <a:ea typeface="Lato"/>
                <a:cs typeface="Lato"/>
                <a:sym typeface="Lato"/>
              </a:rPr>
              <a:t>Software</a:t>
            </a:r>
            <a:endParaRPr sz="1300">
              <a:solidFill>
                <a:srgbClr val="FFFFFF"/>
              </a:solidFill>
              <a:latin typeface="Lato"/>
              <a:ea typeface="Lato"/>
              <a:cs typeface="Lato"/>
              <a:sym typeface="Lato"/>
            </a:endParaRPr>
          </a:p>
          <a:p>
            <a:pPr marL="0" lvl="0" indent="0" algn="l" rtl="0">
              <a:lnSpc>
                <a:spcPct val="115000"/>
              </a:lnSpc>
              <a:spcBef>
                <a:spcPts val="0"/>
              </a:spcBef>
              <a:spcAft>
                <a:spcPts val="0"/>
              </a:spcAft>
              <a:buNone/>
            </a:pPr>
            <a:r>
              <a:rPr lang="en" sz="1300">
                <a:solidFill>
                  <a:srgbClr val="FFFFFF"/>
                </a:solidFill>
                <a:latin typeface="Lato"/>
                <a:ea typeface="Lato"/>
                <a:cs typeface="Lato"/>
                <a:sym typeface="Lato"/>
              </a:rPr>
              <a:t> </a:t>
            </a:r>
            <a:endParaRPr sz="1300">
              <a:solidFill>
                <a:srgbClr val="FFFFFF"/>
              </a:solidFill>
              <a:latin typeface="Lato"/>
              <a:ea typeface="Lato"/>
              <a:cs typeface="Lato"/>
              <a:sym typeface="Lato"/>
            </a:endParaRPr>
          </a:p>
        </p:txBody>
      </p:sp>
      <p:sp>
        <p:nvSpPr>
          <p:cNvPr id="194" name="Google Shape;194;p21"/>
          <p:cNvSpPr txBox="1"/>
          <p:nvPr/>
        </p:nvSpPr>
        <p:spPr>
          <a:xfrm>
            <a:off x="466775" y="1854625"/>
            <a:ext cx="3750300" cy="12624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Python  3. 7. 4 </a:t>
            </a:r>
            <a:r>
              <a:rPr lang="en" sz="800">
                <a:solidFill>
                  <a:schemeClr val="accent1"/>
                </a:solidFill>
                <a:latin typeface="Lato"/>
                <a:ea typeface="Lato"/>
                <a:cs typeface="Lato"/>
                <a:sym typeface="Lato"/>
              </a:rPr>
              <a:t>(Jupyter Notebook)</a:t>
            </a:r>
            <a:endParaRPr sz="800">
              <a:solidFill>
                <a:schemeClr val="accent1"/>
              </a:solidFill>
              <a:latin typeface="Lato"/>
              <a:ea typeface="Lato"/>
              <a:cs typeface="Lato"/>
              <a:sym typeface="Lato"/>
            </a:endParaRPr>
          </a:p>
          <a:p>
            <a:pPr marL="457200" lvl="0" indent="-311150" algn="l" rtl="0">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Microsoft Excel 2019</a:t>
            </a:r>
            <a:endParaRPr sz="1300">
              <a:solidFill>
                <a:schemeClr val="accent1"/>
              </a:solidFill>
              <a:latin typeface="Lato"/>
              <a:ea typeface="Lato"/>
              <a:cs typeface="Lato"/>
              <a:sym typeface="Lato"/>
            </a:endParaRPr>
          </a:p>
          <a:p>
            <a:pPr marL="0" lvl="0" indent="0" algn="l" rtl="0">
              <a:lnSpc>
                <a:spcPct val="115000"/>
              </a:lnSpc>
              <a:spcBef>
                <a:spcPts val="1600"/>
              </a:spcBef>
              <a:spcAft>
                <a:spcPts val="0"/>
              </a:spcAft>
              <a:buNone/>
            </a:pPr>
            <a:endParaRPr sz="1600">
              <a:solidFill>
                <a:srgbClr val="595959"/>
              </a:solidFill>
              <a:latin typeface="Lato"/>
              <a:ea typeface="Lato"/>
              <a:cs typeface="Lato"/>
              <a:sym typeface="Lato"/>
            </a:endParaRPr>
          </a:p>
          <a:p>
            <a:pPr marL="0" lvl="0" indent="0" algn="l" rtl="0">
              <a:lnSpc>
                <a:spcPct val="115000"/>
              </a:lnSpc>
              <a:spcBef>
                <a:spcPts val="1600"/>
              </a:spcBef>
              <a:spcAft>
                <a:spcPts val="1600"/>
              </a:spcAft>
              <a:buNone/>
            </a:pPr>
            <a:endParaRPr sz="1600">
              <a:solidFill>
                <a:srgbClr val="595959"/>
              </a:solidFill>
              <a:latin typeface="Lato"/>
              <a:ea typeface="Lato"/>
              <a:cs typeface="Lato"/>
              <a:sym typeface="Lato"/>
            </a:endParaRPr>
          </a:p>
        </p:txBody>
      </p:sp>
      <p:sp>
        <p:nvSpPr>
          <p:cNvPr id="195" name="Google Shape;195;p21"/>
          <p:cNvSpPr txBox="1"/>
          <p:nvPr/>
        </p:nvSpPr>
        <p:spPr>
          <a:xfrm>
            <a:off x="4750575" y="861550"/>
            <a:ext cx="4075200" cy="461400"/>
          </a:xfrm>
          <a:prstGeom prst="rect">
            <a:avLst/>
          </a:prstGeom>
          <a:solidFill>
            <a:srgbClr val="1A9988"/>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FFFFFF"/>
                </a:solidFill>
                <a:latin typeface="Lato"/>
                <a:ea typeface="Lato"/>
                <a:cs typeface="Lato"/>
                <a:sym typeface="Lato"/>
              </a:rPr>
              <a:t>Data Modeling Packages : Python v 3.7</a:t>
            </a:r>
            <a:endParaRPr sz="1300">
              <a:solidFill>
                <a:srgbClr val="FFFFFF"/>
              </a:solidFill>
              <a:latin typeface="Lato"/>
              <a:ea typeface="Lato"/>
              <a:cs typeface="Lato"/>
              <a:sym typeface="Lato"/>
            </a:endParaRPr>
          </a:p>
        </p:txBody>
      </p:sp>
      <p:sp>
        <p:nvSpPr>
          <p:cNvPr id="196" name="Google Shape;196;p21"/>
          <p:cNvSpPr txBox="1"/>
          <p:nvPr/>
        </p:nvSpPr>
        <p:spPr>
          <a:xfrm>
            <a:off x="350394" y="2682332"/>
            <a:ext cx="3983100" cy="434700"/>
          </a:xfrm>
          <a:prstGeom prst="rect">
            <a:avLst/>
          </a:prstGeom>
          <a:solidFill>
            <a:srgbClr val="1A9988"/>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FFFFFF"/>
                </a:solidFill>
                <a:latin typeface="Lato"/>
                <a:ea typeface="Lato"/>
                <a:cs typeface="Lato"/>
                <a:sym typeface="Lato"/>
              </a:rPr>
              <a:t> Data Cleaning Packages : Python</a:t>
            </a:r>
            <a:endParaRPr sz="1300">
              <a:solidFill>
                <a:srgbClr val="FFFFFF"/>
              </a:solidFill>
              <a:latin typeface="Lato"/>
              <a:ea typeface="Lato"/>
              <a:cs typeface="Lato"/>
              <a:sym typeface="Lato"/>
            </a:endParaRPr>
          </a:p>
        </p:txBody>
      </p:sp>
      <p:sp>
        <p:nvSpPr>
          <p:cNvPr id="197" name="Google Shape;197;p21"/>
          <p:cNvSpPr txBox="1"/>
          <p:nvPr/>
        </p:nvSpPr>
        <p:spPr>
          <a:xfrm>
            <a:off x="370050" y="3117025"/>
            <a:ext cx="3943800" cy="9558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Pandas</a:t>
            </a:r>
            <a:endParaRPr sz="1300">
              <a:solidFill>
                <a:srgbClr val="595959"/>
              </a:solidFill>
              <a:latin typeface="Lato"/>
              <a:ea typeface="Lato"/>
              <a:cs typeface="Lato"/>
              <a:sym typeface="Lato"/>
            </a:endParaRPr>
          </a:p>
          <a:p>
            <a:pPr marL="457200" lvl="0" indent="-311150" algn="l" rtl="0">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Numpy</a:t>
            </a:r>
            <a:endParaRPr sz="1300">
              <a:solidFill>
                <a:srgbClr val="595959"/>
              </a:solidFill>
              <a:latin typeface="Lato"/>
              <a:ea typeface="Lato"/>
              <a:cs typeface="Lato"/>
              <a:sym typeface="Lato"/>
            </a:endParaRPr>
          </a:p>
        </p:txBody>
      </p:sp>
      <p:sp>
        <p:nvSpPr>
          <p:cNvPr id="198" name="Google Shape;198;p21"/>
          <p:cNvSpPr txBox="1"/>
          <p:nvPr/>
        </p:nvSpPr>
        <p:spPr>
          <a:xfrm>
            <a:off x="350369" y="3863507"/>
            <a:ext cx="3983100" cy="434700"/>
          </a:xfrm>
          <a:prstGeom prst="rect">
            <a:avLst/>
          </a:prstGeom>
          <a:solidFill>
            <a:srgbClr val="1A9988"/>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FFFFFF"/>
                </a:solidFill>
                <a:latin typeface="Lato"/>
                <a:ea typeface="Lato"/>
                <a:cs typeface="Lato"/>
                <a:sym typeface="Lato"/>
              </a:rPr>
              <a:t> Data Visualization Packages : Python</a:t>
            </a:r>
            <a:endParaRPr sz="1300">
              <a:solidFill>
                <a:srgbClr val="FFFFFF"/>
              </a:solidFill>
              <a:latin typeface="Lato"/>
              <a:ea typeface="Lato"/>
              <a:cs typeface="Lato"/>
              <a:sym typeface="Lato"/>
            </a:endParaRPr>
          </a:p>
        </p:txBody>
      </p:sp>
      <p:sp>
        <p:nvSpPr>
          <p:cNvPr id="199" name="Google Shape;199;p21"/>
          <p:cNvSpPr txBox="1"/>
          <p:nvPr/>
        </p:nvSpPr>
        <p:spPr>
          <a:xfrm>
            <a:off x="370075" y="4298200"/>
            <a:ext cx="3943800" cy="9558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Matplotlib</a:t>
            </a:r>
            <a:endParaRPr sz="1300">
              <a:solidFill>
                <a:srgbClr val="595959"/>
              </a:solidFill>
              <a:latin typeface="Lato"/>
              <a:ea typeface="Lato"/>
              <a:cs typeface="Lato"/>
              <a:sym typeface="Lato"/>
            </a:endParaRPr>
          </a:p>
          <a:p>
            <a:pPr marL="457200" lvl="0" indent="-311150" algn="l" rtl="0">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Seaborn</a:t>
            </a:r>
            <a:endParaRPr sz="1300">
              <a:solidFill>
                <a:srgbClr val="595959"/>
              </a:solidFill>
              <a:latin typeface="Lato"/>
              <a:ea typeface="Lato"/>
              <a:cs typeface="Lato"/>
              <a:sym typeface="Lato"/>
            </a:endParaRPr>
          </a:p>
        </p:txBody>
      </p:sp>
      <p:sp>
        <p:nvSpPr>
          <p:cNvPr id="200" name="Google Shape;200;p21"/>
          <p:cNvSpPr txBox="1"/>
          <p:nvPr/>
        </p:nvSpPr>
        <p:spPr>
          <a:xfrm>
            <a:off x="4750575" y="1340875"/>
            <a:ext cx="4075200" cy="9558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Imblearn</a:t>
            </a:r>
            <a:endParaRPr sz="1300">
              <a:solidFill>
                <a:srgbClr val="595959"/>
              </a:solidFill>
              <a:latin typeface="Lato"/>
              <a:ea typeface="Lato"/>
              <a:cs typeface="Lato"/>
              <a:sym typeface="Lato"/>
            </a:endParaRPr>
          </a:p>
          <a:p>
            <a:pPr marL="914400" lvl="1" indent="-311150" algn="l" rtl="0">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SMOTE</a:t>
            </a:r>
            <a:endParaRPr sz="1300">
              <a:solidFill>
                <a:srgbClr val="595959"/>
              </a:solidFill>
              <a:latin typeface="Lato"/>
              <a:ea typeface="Lato"/>
              <a:cs typeface="Lato"/>
              <a:sym typeface="Lato"/>
            </a:endParaRPr>
          </a:p>
          <a:p>
            <a:pPr marL="457200" lvl="0" indent="-311150" algn="l" rtl="0">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SKlearn</a:t>
            </a:r>
            <a:endParaRPr sz="1300">
              <a:solidFill>
                <a:srgbClr val="595959"/>
              </a:solidFill>
              <a:latin typeface="Lato"/>
              <a:ea typeface="Lato"/>
              <a:cs typeface="Lato"/>
              <a:sym typeface="Lato"/>
            </a:endParaRPr>
          </a:p>
          <a:p>
            <a:pPr marL="914400" lvl="1" indent="-311150" algn="l" rtl="0">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Model Selection</a:t>
            </a:r>
            <a:endParaRPr sz="1300">
              <a:solidFill>
                <a:srgbClr val="595959"/>
              </a:solidFill>
              <a:latin typeface="Lato"/>
              <a:ea typeface="Lato"/>
              <a:cs typeface="Lato"/>
              <a:sym typeface="Lato"/>
            </a:endParaRPr>
          </a:p>
          <a:p>
            <a:pPr marL="914400" lvl="1" indent="-311150" algn="l" rtl="0">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Metrics</a:t>
            </a:r>
            <a:endParaRPr sz="1300">
              <a:solidFill>
                <a:srgbClr val="595959"/>
              </a:solidFill>
              <a:latin typeface="Lato"/>
              <a:ea typeface="Lato"/>
              <a:cs typeface="Lato"/>
              <a:sym typeface="Lato"/>
            </a:endParaRPr>
          </a:p>
          <a:p>
            <a:pPr marL="914400" lvl="1" indent="-311150" algn="l" rtl="0">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Tree</a:t>
            </a:r>
            <a:endParaRPr sz="1300">
              <a:solidFill>
                <a:srgbClr val="595959"/>
              </a:solidFill>
              <a:latin typeface="Lato"/>
              <a:ea typeface="Lato"/>
              <a:cs typeface="Lato"/>
              <a:sym typeface="Lato"/>
            </a:endParaRPr>
          </a:p>
          <a:p>
            <a:pPr marL="457200" lvl="0" indent="-311150" algn="l" rtl="0">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XGBoost</a:t>
            </a:r>
            <a:endParaRPr sz="1300">
              <a:solidFill>
                <a:srgbClr val="595959"/>
              </a:solidFill>
              <a:latin typeface="Lato"/>
              <a:ea typeface="Lato"/>
              <a:cs typeface="Lato"/>
              <a:sym typeface="Lato"/>
            </a:endParaRPr>
          </a:p>
          <a:p>
            <a:pPr marL="457200" lvl="0" indent="-311150" algn="l" rtl="0">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LightGBM</a:t>
            </a:r>
            <a:endParaRPr sz="1300">
              <a:solidFill>
                <a:srgbClr val="595959"/>
              </a:solidFill>
              <a:latin typeface="Lato"/>
              <a:ea typeface="Lato"/>
              <a:cs typeface="Lato"/>
              <a:sym typeface="Lato"/>
            </a:endParaRPr>
          </a:p>
          <a:p>
            <a:pPr marL="457200" lvl="0" indent="-311150" algn="l" rtl="0">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Hyperopt</a:t>
            </a:r>
            <a:endParaRPr sz="1300">
              <a:solidFill>
                <a:srgbClr val="595959"/>
              </a:solidFill>
              <a:latin typeface="Lato"/>
              <a:ea typeface="Lato"/>
              <a:cs typeface="Lato"/>
              <a:sym typeface="Lato"/>
            </a:endParaRPr>
          </a:p>
          <a:p>
            <a:pPr marL="457200" lvl="0" indent="-311150" algn="l" rtl="0">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eli5</a:t>
            </a:r>
            <a:endParaRPr sz="1300">
              <a:solidFill>
                <a:srgbClr val="595959"/>
              </a:solidFill>
              <a:latin typeface="Lato"/>
              <a:ea typeface="Lato"/>
              <a:cs typeface="Lato"/>
              <a:sym typeface="Lato"/>
            </a:endParaRPr>
          </a:p>
          <a:p>
            <a:pPr marL="457200" lvl="0" indent="-311150" algn="l" rtl="0">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PydotPlus</a:t>
            </a:r>
            <a:endParaRPr sz="1300">
              <a:solidFill>
                <a:srgbClr val="595959"/>
              </a:solidFill>
              <a:latin typeface="Lato"/>
              <a:ea typeface="Lato"/>
              <a:cs typeface="Lato"/>
              <a:sym typeface="Lato"/>
            </a:endParaRPr>
          </a:p>
        </p:txBody>
      </p:sp>
      <p:pic>
        <p:nvPicPr>
          <p:cNvPr id="201" name="Google Shape;201;p21" descr="Image result for python"/>
          <p:cNvPicPr preferRelativeResize="0"/>
          <p:nvPr/>
        </p:nvPicPr>
        <p:blipFill>
          <a:blip r:embed="rId3">
            <a:alphaModFix/>
          </a:blip>
          <a:stretch>
            <a:fillRect/>
          </a:stretch>
        </p:blipFill>
        <p:spPr>
          <a:xfrm>
            <a:off x="3076225" y="1901603"/>
            <a:ext cx="309649" cy="309649"/>
          </a:xfrm>
          <a:prstGeom prst="rect">
            <a:avLst/>
          </a:prstGeom>
          <a:noFill/>
          <a:ln>
            <a:noFill/>
          </a:ln>
        </p:spPr>
      </p:pic>
      <p:pic>
        <p:nvPicPr>
          <p:cNvPr id="202" name="Google Shape;202;p21"/>
          <p:cNvPicPr preferRelativeResize="0"/>
          <p:nvPr/>
        </p:nvPicPr>
        <p:blipFill>
          <a:blip r:embed="rId4">
            <a:alphaModFix/>
          </a:blip>
          <a:stretch>
            <a:fillRect/>
          </a:stretch>
        </p:blipFill>
        <p:spPr>
          <a:xfrm rot="177">
            <a:off x="3419399" y="2211251"/>
            <a:ext cx="309650" cy="285591"/>
          </a:xfrm>
          <a:prstGeom prst="rect">
            <a:avLst/>
          </a:prstGeom>
          <a:noFill/>
          <a:ln>
            <a:noFill/>
          </a:ln>
        </p:spPr>
      </p:pic>
      <p:pic>
        <p:nvPicPr>
          <p:cNvPr id="203" name="Google Shape;203;p21"/>
          <p:cNvPicPr preferRelativeResize="0"/>
          <p:nvPr/>
        </p:nvPicPr>
        <p:blipFill rotWithShape="1">
          <a:blip r:embed="rId5">
            <a:alphaModFix/>
          </a:blip>
          <a:srcRect l="4820" t="18838" r="75573" b="56012"/>
          <a:stretch/>
        </p:blipFill>
        <p:spPr>
          <a:xfrm rot="-619656">
            <a:off x="2571159" y="3440100"/>
            <a:ext cx="683589" cy="309651"/>
          </a:xfrm>
          <a:prstGeom prst="rect">
            <a:avLst/>
          </a:prstGeom>
          <a:noFill/>
          <a:ln>
            <a:noFill/>
          </a:ln>
        </p:spPr>
      </p:pic>
      <p:pic>
        <p:nvPicPr>
          <p:cNvPr id="204" name="Google Shape;204;p21"/>
          <p:cNvPicPr preferRelativeResize="0"/>
          <p:nvPr/>
        </p:nvPicPr>
        <p:blipFill>
          <a:blip r:embed="rId6">
            <a:alphaModFix/>
          </a:blip>
          <a:stretch>
            <a:fillRect/>
          </a:stretch>
        </p:blipFill>
        <p:spPr>
          <a:xfrm>
            <a:off x="3771354" y="1913625"/>
            <a:ext cx="309650" cy="358839"/>
          </a:xfrm>
          <a:prstGeom prst="rect">
            <a:avLst/>
          </a:prstGeom>
          <a:noFill/>
          <a:ln>
            <a:noFill/>
          </a:ln>
        </p:spPr>
      </p:pic>
      <p:pic>
        <p:nvPicPr>
          <p:cNvPr id="205" name="Google Shape;205;p21"/>
          <p:cNvPicPr preferRelativeResize="0"/>
          <p:nvPr/>
        </p:nvPicPr>
        <p:blipFill rotWithShape="1">
          <a:blip r:embed="rId7">
            <a:alphaModFix/>
          </a:blip>
          <a:srcRect l="47474" t="76785" r="13224" b="3865"/>
          <a:stretch/>
        </p:blipFill>
        <p:spPr>
          <a:xfrm>
            <a:off x="2850550" y="4618865"/>
            <a:ext cx="760999" cy="210735"/>
          </a:xfrm>
          <a:prstGeom prst="rect">
            <a:avLst/>
          </a:prstGeom>
          <a:noFill/>
          <a:ln>
            <a:noFill/>
          </a:ln>
        </p:spPr>
      </p:pic>
      <p:pic>
        <p:nvPicPr>
          <p:cNvPr id="206" name="Google Shape;206;p21"/>
          <p:cNvPicPr preferRelativeResize="0"/>
          <p:nvPr/>
        </p:nvPicPr>
        <p:blipFill rotWithShape="1">
          <a:blip r:embed="rId7">
            <a:alphaModFix/>
          </a:blip>
          <a:srcRect l="64277" t="38699" r="3332" b="24492"/>
          <a:stretch/>
        </p:blipFill>
        <p:spPr>
          <a:xfrm>
            <a:off x="2118575" y="3196072"/>
            <a:ext cx="446789" cy="285601"/>
          </a:xfrm>
          <a:prstGeom prst="rect">
            <a:avLst/>
          </a:prstGeom>
          <a:noFill/>
          <a:ln>
            <a:noFill/>
          </a:ln>
        </p:spPr>
      </p:pic>
      <p:pic>
        <p:nvPicPr>
          <p:cNvPr id="207" name="Google Shape;207;p21"/>
          <p:cNvPicPr preferRelativeResize="0"/>
          <p:nvPr/>
        </p:nvPicPr>
        <p:blipFill rotWithShape="1">
          <a:blip r:embed="rId7">
            <a:alphaModFix/>
          </a:blip>
          <a:srcRect l="4437" t="56327" r="60091" b="5666"/>
          <a:stretch/>
        </p:blipFill>
        <p:spPr>
          <a:xfrm>
            <a:off x="7461677" y="2370198"/>
            <a:ext cx="1220626" cy="735624"/>
          </a:xfrm>
          <a:prstGeom prst="rect">
            <a:avLst/>
          </a:prstGeom>
          <a:noFill/>
          <a:ln>
            <a:noFill/>
          </a:ln>
        </p:spPr>
      </p:pic>
      <p:pic>
        <p:nvPicPr>
          <p:cNvPr id="208" name="Google Shape;208;p21"/>
          <p:cNvPicPr preferRelativeResize="0"/>
          <p:nvPr/>
        </p:nvPicPr>
        <p:blipFill rotWithShape="1">
          <a:blip r:embed="rId7">
            <a:alphaModFix/>
          </a:blip>
          <a:srcRect l="7936" t="33576" r="51571" b="50024"/>
          <a:stretch/>
        </p:blipFill>
        <p:spPr>
          <a:xfrm>
            <a:off x="2118574" y="4353175"/>
            <a:ext cx="925058" cy="210726"/>
          </a:xfrm>
          <a:prstGeom prst="rect">
            <a:avLst/>
          </a:prstGeom>
          <a:noFill/>
          <a:ln>
            <a:noFill/>
          </a:ln>
        </p:spPr>
      </p:pic>
      <p:pic>
        <p:nvPicPr>
          <p:cNvPr id="209" name="Google Shape;209;p21"/>
          <p:cNvPicPr preferRelativeResize="0"/>
          <p:nvPr/>
        </p:nvPicPr>
        <p:blipFill>
          <a:blip r:embed="rId8">
            <a:alphaModFix/>
          </a:blip>
          <a:stretch>
            <a:fillRect/>
          </a:stretch>
        </p:blipFill>
        <p:spPr>
          <a:xfrm>
            <a:off x="7693070" y="3282857"/>
            <a:ext cx="909243" cy="349875"/>
          </a:xfrm>
          <a:prstGeom prst="rect">
            <a:avLst/>
          </a:prstGeom>
          <a:noFill/>
          <a:ln>
            <a:noFill/>
          </a:ln>
        </p:spPr>
      </p:pic>
      <p:pic>
        <p:nvPicPr>
          <p:cNvPr id="210" name="Google Shape;210;p21"/>
          <p:cNvPicPr preferRelativeResize="0"/>
          <p:nvPr/>
        </p:nvPicPr>
        <p:blipFill>
          <a:blip r:embed="rId9">
            <a:alphaModFix/>
          </a:blip>
          <a:stretch>
            <a:fillRect/>
          </a:stretch>
        </p:blipFill>
        <p:spPr>
          <a:xfrm>
            <a:off x="7798184" y="1572763"/>
            <a:ext cx="547625" cy="547625"/>
          </a:xfrm>
          <a:prstGeom prst="rect">
            <a:avLst/>
          </a:prstGeom>
          <a:noFill/>
          <a:ln>
            <a:noFill/>
          </a:ln>
        </p:spPr>
      </p:pic>
      <p:pic>
        <p:nvPicPr>
          <p:cNvPr id="211" name="Google Shape;211;p21"/>
          <p:cNvPicPr preferRelativeResize="0"/>
          <p:nvPr/>
        </p:nvPicPr>
        <p:blipFill>
          <a:blip r:embed="rId10">
            <a:alphaModFix/>
          </a:blip>
          <a:stretch>
            <a:fillRect/>
          </a:stretch>
        </p:blipFill>
        <p:spPr>
          <a:xfrm>
            <a:off x="7791950" y="3954900"/>
            <a:ext cx="609000" cy="60900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3490</Words>
  <Application>Microsoft Office PowerPoint</Application>
  <PresentationFormat>On-screen Show (16:9)</PresentationFormat>
  <Paragraphs>599</Paragraphs>
  <Slides>40</Slides>
  <Notes>40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Lato</vt:lpstr>
      <vt:lpstr>Roboto</vt:lpstr>
      <vt:lpstr>Raleway</vt:lpstr>
      <vt:lpstr>Lobster</vt:lpstr>
      <vt:lpstr>Times New Roman</vt:lpstr>
      <vt:lpstr>Calibri</vt:lpstr>
      <vt:lpstr>Arial</vt:lpstr>
      <vt:lpstr>Cambria Math</vt:lpstr>
      <vt:lpstr>Streamline</vt:lpstr>
      <vt:lpstr>Capstone Project: Diabetes Patient Readmission</vt:lpstr>
      <vt:lpstr>Content</vt:lpstr>
      <vt:lpstr>Introduction: Background and Objective</vt:lpstr>
      <vt:lpstr>Background</vt:lpstr>
      <vt:lpstr>Objectives</vt:lpstr>
      <vt:lpstr>Project Timeline</vt:lpstr>
      <vt:lpstr>Challenges deep-dive</vt:lpstr>
      <vt:lpstr>Introduction: Methodology </vt:lpstr>
      <vt:lpstr>Software &amp; Packages</vt:lpstr>
      <vt:lpstr>Exploratory Data Analysis</vt:lpstr>
      <vt:lpstr>Exploratory Data Analysis</vt:lpstr>
      <vt:lpstr>Exploratory Data Analysis</vt:lpstr>
      <vt:lpstr>Feature Engineering</vt:lpstr>
      <vt:lpstr>PowerPoint Presentation</vt:lpstr>
      <vt:lpstr>PowerPoint Presentation</vt:lpstr>
      <vt:lpstr>Feature Dummification</vt:lpstr>
      <vt:lpstr>Multiple Encounters</vt:lpstr>
      <vt:lpstr>Imbalancing Classification</vt:lpstr>
      <vt:lpstr>Modeling </vt:lpstr>
      <vt:lpstr>Modeling</vt:lpstr>
      <vt:lpstr>Modeling </vt:lpstr>
      <vt:lpstr>Modeling </vt:lpstr>
      <vt:lpstr>Lift Analysis</vt:lpstr>
      <vt:lpstr>Financial Approaches</vt:lpstr>
      <vt:lpstr>Results &amp; Discussion</vt:lpstr>
      <vt:lpstr>Model Results - Summary (Part 1) </vt:lpstr>
      <vt:lpstr>Model Results - Summary (Part 2) </vt:lpstr>
      <vt:lpstr>Model Results</vt:lpstr>
      <vt:lpstr>Feature Importance by Weight</vt:lpstr>
      <vt:lpstr>Lift Analysis Summary  </vt:lpstr>
      <vt:lpstr>Financial Analysis</vt:lpstr>
      <vt:lpstr>Summary</vt:lpstr>
      <vt:lpstr>Summary</vt:lpstr>
      <vt:lpstr>Future Work Suggestion</vt:lpstr>
      <vt:lpstr>Future Work Considerations</vt:lpstr>
      <vt:lpstr>Reference</vt:lpstr>
      <vt:lpstr>Github Link</vt:lpstr>
      <vt:lpstr>The team: PyPyPy</vt:lpstr>
      <vt:lpstr>Thank you for your attention </vt:lpstr>
      <vt:lpstr>Lift Analysis 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Diabetes Patient Readmission</dc:title>
  <dc:creator>Charoenpong Songdechakraiwut</dc:creator>
  <cp:lastModifiedBy>Charoenpong Songdechakraiwut</cp:lastModifiedBy>
  <cp:revision>25</cp:revision>
  <dcterms:modified xsi:type="dcterms:W3CDTF">2019-12-15T00:44:51Z</dcterms:modified>
</cp:coreProperties>
</file>